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37" r:id="rId1"/>
  </p:sldMasterIdLst>
  <p:notesMasterIdLst>
    <p:notesMasterId r:id="rId28"/>
  </p:notesMasterIdLst>
  <p:handoutMasterIdLst>
    <p:handoutMasterId r:id="rId29"/>
  </p:handoutMasterIdLst>
  <p:sldIdLst>
    <p:sldId id="1027" r:id="rId2"/>
    <p:sldId id="1388" r:id="rId3"/>
    <p:sldId id="502" r:id="rId4"/>
    <p:sldId id="1389" r:id="rId5"/>
    <p:sldId id="504" r:id="rId6"/>
    <p:sldId id="505" r:id="rId7"/>
    <p:sldId id="1409" r:id="rId8"/>
    <p:sldId id="542" r:id="rId9"/>
    <p:sldId id="1390" r:id="rId10"/>
    <p:sldId id="1400" r:id="rId11"/>
    <p:sldId id="1391" r:id="rId12"/>
    <p:sldId id="1408" r:id="rId13"/>
    <p:sldId id="1411" r:id="rId14"/>
    <p:sldId id="514" r:id="rId15"/>
    <p:sldId id="1392" r:id="rId16"/>
    <p:sldId id="1393" r:id="rId17"/>
    <p:sldId id="1394" r:id="rId18"/>
    <p:sldId id="1396" r:id="rId19"/>
    <p:sldId id="523" r:id="rId20"/>
    <p:sldId id="1404" r:id="rId21"/>
    <p:sldId id="1406" r:id="rId22"/>
    <p:sldId id="476" r:id="rId23"/>
    <p:sldId id="1401" r:id="rId24"/>
    <p:sldId id="1402" r:id="rId25"/>
    <p:sldId id="1407" r:id="rId26"/>
    <p:sldId id="1403" r:id="rId27"/>
  </p:sldIdLst>
  <p:sldSz cx="12188825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2B"/>
    <a:srgbClr val="000000"/>
    <a:srgbClr val="387C2C"/>
    <a:srgbClr val="AADB1E"/>
    <a:srgbClr val="6DB33F"/>
    <a:srgbClr val="006990"/>
    <a:srgbClr val="E6E6E6"/>
    <a:srgbClr val="7F35AB"/>
    <a:srgbClr val="7636AE"/>
    <a:srgbClr val="264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F4805-572D-4AC2-8E56-21C682A5E0C8}" v="2070" dt="2020-03-12T11:18:47.379"/>
  </p1510:revLst>
</p1510:revInfo>
</file>

<file path=ppt/tableStyles.xml><?xml version="1.0" encoding="utf-8"?>
<a:tblStyleLst xmlns:a="http://schemas.openxmlformats.org/drawingml/2006/main" def="{6E25E649-3F16-4E02-A733-19D2CDBF48F0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3" autoAdjust="0"/>
    <p:restoredTop sz="66463" autoAdjust="0"/>
  </p:normalViewPr>
  <p:slideViewPr>
    <p:cSldViewPr snapToGrid="0" snapToObjects="1">
      <p:cViewPr varScale="1">
        <p:scale>
          <a:sx n="82" d="100"/>
          <a:sy n="82" d="100"/>
        </p:scale>
        <p:origin x="2104" y="184"/>
      </p:cViewPr>
      <p:guideLst/>
    </p:cSldViewPr>
  </p:slideViewPr>
  <p:outlineViewPr>
    <p:cViewPr>
      <p:scale>
        <a:sx n="33" d="100"/>
        <a:sy n="33" d="100"/>
      </p:scale>
      <p:origin x="0" y="-511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 showGuides="1">
      <p:cViewPr varScale="1">
        <p:scale>
          <a:sx n="59" d="100"/>
          <a:sy n="59" d="100"/>
        </p:scale>
        <p:origin x="2371" y="1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panwaras\work\mitosis\panwar\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andhij\Research\vmware\memory_management\mitosis\mitosis-papers\papers\asplos20\figures\dat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andhij\Research\vmware\memory_management\mitosis\mitosis-papers\papers\asplos20\figures\dat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andhij\Research\vmware\memory_management\mitosis\mitosis-papers\papers\asplos20\figures\data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29772815283334"/>
          <c:y val="0.18002590136759222"/>
          <c:w val="0.80621046856847811"/>
          <c:h val="0.595379714048901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Slides!$C$142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bg2">
                  <a:lumMod val="1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multiLvlStrRef>
              <c:f>Slides!$A$143:$B$146</c:f>
              <c:multiLvlStrCache>
                <c:ptCount val="4"/>
                <c:lvl>
                  <c:pt idx="0">
                    <c:v>Socket-0</c:v>
                  </c:pt>
                  <c:pt idx="1">
                    <c:v>Socket-1</c:v>
                  </c:pt>
                  <c:pt idx="2">
                    <c:v>Socket-2</c:v>
                  </c:pt>
                  <c:pt idx="3">
                    <c:v>Socket-3</c:v>
                  </c:pt>
                </c:lvl>
                <c:lvl>
                  <c:pt idx="0">
                    <c:v>Graph500</c:v>
                  </c:pt>
                </c:lvl>
              </c:multiLvlStrCache>
            </c:multiLvlStrRef>
          </c:cat>
          <c:val>
            <c:numRef>
              <c:f>Slides!$C$143:$C$146</c:f>
              <c:numCache>
                <c:formatCode>0.00</c:formatCode>
                <c:ptCount val="4"/>
                <c:pt idx="0">
                  <c:v>15</c:v>
                </c:pt>
                <c:pt idx="1">
                  <c:v>55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E-7F46-B2CB-3BB84C5138C0}"/>
            </c:ext>
          </c:extLst>
        </c:ser>
        <c:ser>
          <c:idx val="1"/>
          <c:order val="1"/>
          <c:tx>
            <c:strRef>
              <c:f>Slides!$D$142</c:f>
              <c:strCache>
                <c:ptCount val="1"/>
                <c:pt idx="0">
                  <c:v>Remote</c:v>
                </c:pt>
              </c:strCache>
            </c:strRef>
          </c:tx>
          <c:spPr>
            <a:pattFill prst="dkHorz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bg2">
                  <a:lumMod val="1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multiLvlStrRef>
              <c:f>Slides!$A$143:$B$146</c:f>
              <c:multiLvlStrCache>
                <c:ptCount val="4"/>
                <c:lvl>
                  <c:pt idx="0">
                    <c:v>Socket-0</c:v>
                  </c:pt>
                  <c:pt idx="1">
                    <c:v>Socket-1</c:v>
                  </c:pt>
                  <c:pt idx="2">
                    <c:v>Socket-2</c:v>
                  </c:pt>
                  <c:pt idx="3">
                    <c:v>Socket-3</c:v>
                  </c:pt>
                </c:lvl>
                <c:lvl>
                  <c:pt idx="0">
                    <c:v>Graph500</c:v>
                  </c:pt>
                </c:lvl>
              </c:multiLvlStrCache>
            </c:multiLvlStrRef>
          </c:cat>
          <c:val>
            <c:numRef>
              <c:f>Slides!$D$143:$D$146</c:f>
              <c:numCache>
                <c:formatCode>General</c:formatCode>
                <c:ptCount val="4"/>
                <c:pt idx="0">
                  <c:v>85</c:v>
                </c:pt>
                <c:pt idx="1">
                  <c:v>45</c:v>
                </c:pt>
                <c:pt idx="2">
                  <c:v>80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CE-7F46-B2CB-3BB84C513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417711"/>
        <c:axId val="269582879"/>
      </c:barChart>
      <c:catAx>
        <c:axId val="179417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582879"/>
        <c:crosses val="autoZero"/>
        <c:auto val="1"/>
        <c:lblAlgn val="ctr"/>
        <c:lblOffset val="100"/>
        <c:noMultiLvlLbl val="0"/>
      </c:catAx>
      <c:valAx>
        <c:axId val="26958287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chemeClr val="tx1"/>
                    </a:solidFill>
                  </a:rPr>
                  <a:t>% Page Table Entries</a:t>
                </a:r>
              </a:p>
            </c:rich>
          </c:tx>
          <c:layout>
            <c:manualLayout>
              <c:xMode val="edge"/>
              <c:yMode val="edge"/>
              <c:x val="1.0998861067523524E-2"/>
              <c:y val="0.195092598215452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1771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56875176457707"/>
          <c:y val="3.3524846047039661E-2"/>
          <c:w val="0.39379521878835255"/>
          <c:h val="9.0669879359341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pattFill prst="dkHorz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Horz">
                <a:fgClr>
                  <a:schemeClr val="accent4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E09-4B7E-8846-A1CE4AE2BFF0}"/>
              </c:ext>
            </c:extLst>
          </c:dPt>
          <c:dPt>
            <c:idx val="1"/>
            <c:invertIfNegative val="0"/>
            <c:bubble3D val="0"/>
            <c:spPr>
              <a:pattFill prst="dkHorz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43-8847-A0C7-14588F844E6C}"/>
              </c:ext>
            </c:extLst>
          </c:dPt>
          <c:dPt>
            <c:idx val="2"/>
            <c:invertIfNegative val="0"/>
            <c:bubble3D val="0"/>
            <c:spPr>
              <a:pattFill prst="dkHorz">
                <a:fgClr>
                  <a:schemeClr val="accent4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E09-4B7E-8846-A1CE4AE2BFF0}"/>
              </c:ext>
            </c:extLst>
          </c:dPt>
          <c:dPt>
            <c:idx val="3"/>
            <c:invertIfNegative val="0"/>
            <c:bubble3D val="0"/>
            <c:spPr>
              <a:pattFill prst="dkHorz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343-8847-A0C7-14588F844E6C}"/>
              </c:ext>
            </c:extLst>
          </c:dPt>
          <c:cat>
            <c:multiLvlStrRef>
              <c:f>'observation-graphs'!$Q$106:$R$109</c:f>
              <c:multiLvlStrCache>
                <c:ptCount val="4"/>
                <c:lvl>
                  <c:pt idx="0">
                    <c:v>Local PT</c:v>
                  </c:pt>
                  <c:pt idx="1">
                    <c:v>Remote PT</c:v>
                  </c:pt>
                  <c:pt idx="2">
                    <c:v>Local PT</c:v>
                  </c:pt>
                  <c:pt idx="3">
                    <c:v>Remote PT</c:v>
                  </c:pt>
                </c:lvl>
                <c:lvl>
                  <c:pt idx="0">
                    <c:v>GUPS</c:v>
                  </c:pt>
                  <c:pt idx="2">
                    <c:v>Redis</c:v>
                  </c:pt>
                </c:lvl>
              </c:multiLvlStrCache>
            </c:multiLvlStrRef>
          </c:cat>
          <c:val>
            <c:numRef>
              <c:f>'observation-graphs'!$S$106:$S$109</c:f>
              <c:numCache>
                <c:formatCode>0.00%</c:formatCode>
                <c:ptCount val="4"/>
                <c:pt idx="0">
                  <c:v>0.90804448333267063</c:v>
                </c:pt>
                <c:pt idx="1">
                  <c:v>3.0510069999999998</c:v>
                </c:pt>
                <c:pt idx="2">
                  <c:v>0.28269499999999997</c:v>
                </c:pt>
                <c:pt idx="3">
                  <c:v>1.053423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43-8847-A0C7-14588F844E6C}"/>
            </c:ext>
          </c:extLst>
        </c:ser>
        <c:ser>
          <c:idx val="1"/>
          <c:order val="1"/>
          <c:spPr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E09-4B7E-8846-A1CE4AE2BFF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43-8847-A0C7-14588F844E6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09-4B7E-8846-A1CE4AE2BFF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43-8847-A0C7-14588F844E6C}"/>
              </c:ext>
            </c:extLst>
          </c:dPt>
          <c:cat>
            <c:multiLvlStrRef>
              <c:f>'observation-graphs'!$Q$106:$R$109</c:f>
              <c:multiLvlStrCache>
                <c:ptCount val="4"/>
                <c:lvl>
                  <c:pt idx="0">
                    <c:v>Local PT</c:v>
                  </c:pt>
                  <c:pt idx="1">
                    <c:v>Remote PT</c:v>
                  </c:pt>
                  <c:pt idx="2">
                    <c:v>Local PT</c:v>
                  </c:pt>
                  <c:pt idx="3">
                    <c:v>Remote PT</c:v>
                  </c:pt>
                </c:lvl>
                <c:lvl>
                  <c:pt idx="0">
                    <c:v>GUPS</c:v>
                  </c:pt>
                  <c:pt idx="2">
                    <c:v>Redis</c:v>
                  </c:pt>
                </c:lvl>
              </c:multiLvlStrCache>
            </c:multiLvlStrRef>
          </c:cat>
          <c:val>
            <c:numRef>
              <c:f>'observation-graphs'!$T$106:$T$109</c:f>
              <c:numCache>
                <c:formatCode>0.00%</c:formatCode>
                <c:ptCount val="4"/>
                <c:pt idx="0">
                  <c:v>9.1955516667329373E-2</c:v>
                </c:pt>
                <c:pt idx="1">
                  <c:v>0.173648</c:v>
                </c:pt>
                <c:pt idx="2">
                  <c:v>0.71730499999999997</c:v>
                </c:pt>
                <c:pt idx="3">
                  <c:v>0.76403200000000004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43-8847-A0C7-14588F844E6C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'observation-graphs'!$Q$106:$R$109</c:f>
              <c:multiLvlStrCache>
                <c:ptCount val="4"/>
                <c:lvl>
                  <c:pt idx="0">
                    <c:v>Local PT</c:v>
                  </c:pt>
                  <c:pt idx="1">
                    <c:v>Remote PT</c:v>
                  </c:pt>
                  <c:pt idx="2">
                    <c:v>Local PT</c:v>
                  </c:pt>
                  <c:pt idx="3">
                    <c:v>Remote PT</c:v>
                  </c:pt>
                </c:lvl>
                <c:lvl>
                  <c:pt idx="0">
                    <c:v>GUPS</c:v>
                  </c:pt>
                  <c:pt idx="2">
                    <c:v>Redis</c:v>
                  </c:pt>
                </c:lvl>
              </c:multiLvlStrCache>
            </c:multiLvlStrRef>
          </c:cat>
          <c:val>
            <c:numRef>
              <c:f>'observation-graphs'!$U$106:$U$109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343-8847-A0C7-14588F844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690864"/>
        <c:axId val="1311730816"/>
      </c:barChart>
      <c:catAx>
        <c:axId val="131169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730816"/>
        <c:crosses val="autoZero"/>
        <c:auto val="1"/>
        <c:lblAlgn val="ctr"/>
        <c:lblOffset val="100"/>
        <c:noMultiLvlLbl val="0"/>
      </c:catAx>
      <c:valAx>
        <c:axId val="131173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Execution Cycles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69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2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pattFill prst="dkHorz">
              <a:fgClr>
                <a:schemeClr val="bg1"/>
              </a:fgClr>
              <a:bgClr>
                <a:schemeClr val="accent1"/>
              </a:bgClr>
            </a:patt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Horz">
                <a:fgClr>
                  <a:schemeClr val="bg1"/>
                </a:fgClr>
                <a:bgClr>
                  <a:schemeClr val="accent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26-624C-893E-53A0248BD97D}"/>
              </c:ext>
            </c:extLst>
          </c:dPt>
          <c:dPt>
            <c:idx val="1"/>
            <c:invertIfNegative val="0"/>
            <c:bubble3D val="0"/>
            <c:spPr>
              <a:pattFill prst="dkHorz">
                <a:fgClr>
                  <a:schemeClr val="bg1"/>
                </a:fgClr>
                <a:bgClr>
                  <a:schemeClr val="accent4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68C-4960-9EAA-BBB623E62224}"/>
              </c:ext>
            </c:extLst>
          </c:dPt>
          <c:dPt>
            <c:idx val="2"/>
            <c:invertIfNegative val="0"/>
            <c:bubble3D val="0"/>
            <c:spPr>
              <a:pattFill prst="dkHorz">
                <a:fgClr>
                  <a:schemeClr val="bg1"/>
                </a:fgClr>
                <a:bgClr>
                  <a:schemeClr val="accent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26-624C-893E-53A0248BD97D}"/>
              </c:ext>
            </c:extLst>
          </c:dPt>
          <c:dPt>
            <c:idx val="3"/>
            <c:invertIfNegative val="0"/>
            <c:bubble3D val="0"/>
            <c:spPr>
              <a:pattFill prst="dkHorz">
                <a:fgClr>
                  <a:schemeClr val="bg1"/>
                </a:fgClr>
                <a:bgClr>
                  <a:schemeClr val="accent4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8C-4960-9EAA-BBB623E62224}"/>
              </c:ext>
            </c:extLst>
          </c:dPt>
          <c:cat>
            <c:multiLvlStrRef>
              <c:f>'multi-socket results'!$A$78:$B$81</c:f>
              <c:multiLvlStrCache>
                <c:ptCount val="4"/>
                <c:lvl>
                  <c:pt idx="0">
                    <c:v>First-Touch</c:v>
                  </c:pt>
                  <c:pt idx="1">
                    <c:v>Mitosis</c:v>
                  </c:pt>
                  <c:pt idx="2">
                    <c:v>First-Touch</c:v>
                  </c:pt>
                  <c:pt idx="3">
                    <c:v>Mitosis</c:v>
                  </c:pt>
                </c:lvl>
                <c:lvl>
                  <c:pt idx="0">
                    <c:v>Canneal</c:v>
                  </c:pt>
                  <c:pt idx="2">
                    <c:v>Memcached</c:v>
                  </c:pt>
                </c:lvl>
              </c:multiLvlStrCache>
            </c:multiLvlStrRef>
          </c:cat>
          <c:val>
            <c:numRef>
              <c:f>'multi-socket results'!$C$78:$C$81</c:f>
              <c:numCache>
                <c:formatCode>0.00%</c:formatCode>
                <c:ptCount val="4"/>
                <c:pt idx="0">
                  <c:v>0.37988499999999997</c:v>
                </c:pt>
                <c:pt idx="1">
                  <c:v>0.22758900000000001</c:v>
                </c:pt>
                <c:pt idx="2">
                  <c:v>0.31779349243196292</c:v>
                </c:pt>
                <c:pt idx="3">
                  <c:v>0.22350744006844028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26-624C-893E-53A0248BD97D}"/>
            </c:ext>
          </c:extLst>
        </c:ser>
        <c:ser>
          <c:idx val="1"/>
          <c:order val="1"/>
          <c:spPr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E26-624C-893E-53A0248BD9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8C-4960-9EAA-BBB623E6222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E26-624C-893E-53A0248BD97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68C-4960-9EAA-BBB623E62224}"/>
              </c:ext>
            </c:extLst>
          </c:dPt>
          <c:cat>
            <c:multiLvlStrRef>
              <c:f>'multi-socket results'!$A$78:$B$81</c:f>
              <c:multiLvlStrCache>
                <c:ptCount val="4"/>
                <c:lvl>
                  <c:pt idx="0">
                    <c:v>First-Touch</c:v>
                  </c:pt>
                  <c:pt idx="1">
                    <c:v>Mitosis</c:v>
                  </c:pt>
                  <c:pt idx="2">
                    <c:v>First-Touch</c:v>
                  </c:pt>
                  <c:pt idx="3">
                    <c:v>Mitosis</c:v>
                  </c:pt>
                </c:lvl>
                <c:lvl>
                  <c:pt idx="0">
                    <c:v>Canneal</c:v>
                  </c:pt>
                  <c:pt idx="2">
                    <c:v>Memcached</c:v>
                  </c:pt>
                </c:lvl>
              </c:multiLvlStrCache>
            </c:multiLvlStrRef>
          </c:cat>
          <c:val>
            <c:numRef>
              <c:f>'multi-socket results'!$D$78:$D$81</c:f>
              <c:numCache>
                <c:formatCode>0.00%</c:formatCode>
                <c:ptCount val="4"/>
                <c:pt idx="0">
                  <c:v>0.62011499999999997</c:v>
                </c:pt>
                <c:pt idx="1">
                  <c:v>0.51945799999999998</c:v>
                </c:pt>
                <c:pt idx="2">
                  <c:v>0.68220650756803702</c:v>
                </c:pt>
                <c:pt idx="3">
                  <c:v>0.62871929546693728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26-624C-893E-53A0248BD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33867440"/>
        <c:axId val="1334238480"/>
      </c:barChart>
      <c:catAx>
        <c:axId val="133386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238480"/>
        <c:crosses val="autoZero"/>
        <c:auto val="1"/>
        <c:lblAlgn val="ctr"/>
        <c:lblOffset val="100"/>
        <c:noMultiLvlLbl val="0"/>
      </c:catAx>
      <c:valAx>
        <c:axId val="133423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Execution Cycles</a:t>
                </a:r>
              </a:p>
            </c:rich>
          </c:tx>
          <c:layout>
            <c:manualLayout>
              <c:xMode val="edge"/>
              <c:yMode val="edge"/>
              <c:x val="5.0077814650950452E-3"/>
              <c:y val="0.226842657724579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386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pattFill prst="dkHorz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dkHorz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FCA-E644-BF86-839015BD4754}"/>
              </c:ext>
            </c:extLst>
          </c:dPt>
          <c:dPt>
            <c:idx val="2"/>
            <c:invertIfNegative val="0"/>
            <c:bubble3D val="0"/>
            <c:spPr>
              <a:pattFill prst="dkHorz">
                <a:fgClr>
                  <a:schemeClr val="accent4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618-4564-89E7-9A71959C1A51}"/>
              </c:ext>
            </c:extLst>
          </c:dPt>
          <c:dPt>
            <c:idx val="4"/>
            <c:invertIfNegative val="0"/>
            <c:bubble3D val="0"/>
            <c:spPr>
              <a:pattFill prst="dkHorz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CA-E644-BF86-839015BD4754}"/>
              </c:ext>
            </c:extLst>
          </c:dPt>
          <c:dPt>
            <c:idx val="5"/>
            <c:invertIfNegative val="0"/>
            <c:bubble3D val="0"/>
            <c:spPr>
              <a:pattFill prst="dkHorz">
                <a:fgClr>
                  <a:schemeClr val="accent4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618-4564-89E7-9A71959C1A51}"/>
              </c:ext>
            </c:extLst>
          </c:dPt>
          <c:cat>
            <c:multiLvlStrRef>
              <c:f>'single-socket results'!$B$56:$C$61</c:f>
              <c:multiLvlStrCache>
                <c:ptCount val="6"/>
                <c:lvl>
                  <c:pt idx="0">
                    <c:v>Local PT</c:v>
                  </c:pt>
                  <c:pt idx="1">
                    <c:v>Remote PT</c:v>
                  </c:pt>
                  <c:pt idx="2">
                    <c:v>Mitosis</c:v>
                  </c:pt>
                  <c:pt idx="3">
                    <c:v>Local PT</c:v>
                  </c:pt>
                  <c:pt idx="4">
                    <c:v>Remote PT</c:v>
                  </c:pt>
                  <c:pt idx="5">
                    <c:v>Mitosis</c:v>
                  </c:pt>
                </c:lvl>
                <c:lvl>
                  <c:pt idx="0">
                    <c:v>GUPS</c:v>
                  </c:pt>
                  <c:pt idx="3">
                    <c:v>Redis</c:v>
                  </c:pt>
                </c:lvl>
              </c:multiLvlStrCache>
            </c:multiLvlStrRef>
          </c:cat>
          <c:val>
            <c:numRef>
              <c:f>'single-socket results'!$D$56:$D$61</c:f>
              <c:numCache>
                <c:formatCode>0.00%</c:formatCode>
                <c:ptCount val="6"/>
                <c:pt idx="0">
                  <c:v>0.82570699999999997</c:v>
                </c:pt>
                <c:pt idx="1">
                  <c:v>3.0510069999999998</c:v>
                </c:pt>
                <c:pt idx="2">
                  <c:v>0.822801</c:v>
                </c:pt>
                <c:pt idx="3">
                  <c:v>0.28269499999999997</c:v>
                </c:pt>
                <c:pt idx="4">
                  <c:v>1.053423</c:v>
                </c:pt>
                <c:pt idx="5">
                  <c:v>0.28637899999999999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A-E644-BF86-839015BD4754}"/>
            </c:ext>
          </c:extLst>
        </c:ser>
        <c:ser>
          <c:idx val="1"/>
          <c:order val="1"/>
          <c:spPr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CA-E644-BF86-839015BD475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E618-4564-89E7-9A71959C1A5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FCA-E644-BF86-839015BD475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18-4564-89E7-9A71959C1A51}"/>
              </c:ext>
            </c:extLst>
          </c:dPt>
          <c:cat>
            <c:multiLvlStrRef>
              <c:f>'single-socket results'!$B$56:$C$61</c:f>
              <c:multiLvlStrCache>
                <c:ptCount val="6"/>
                <c:lvl>
                  <c:pt idx="0">
                    <c:v>Local PT</c:v>
                  </c:pt>
                  <c:pt idx="1">
                    <c:v>Remote PT</c:v>
                  </c:pt>
                  <c:pt idx="2">
                    <c:v>Mitosis</c:v>
                  </c:pt>
                  <c:pt idx="3">
                    <c:v>Local PT</c:v>
                  </c:pt>
                  <c:pt idx="4">
                    <c:v>Remote PT</c:v>
                  </c:pt>
                  <c:pt idx="5">
                    <c:v>Mitosis</c:v>
                  </c:pt>
                </c:lvl>
                <c:lvl>
                  <c:pt idx="0">
                    <c:v>GUPS</c:v>
                  </c:pt>
                  <c:pt idx="3">
                    <c:v>Redis</c:v>
                  </c:pt>
                </c:lvl>
              </c:multiLvlStrCache>
            </c:multiLvlStrRef>
          </c:cat>
          <c:val>
            <c:numRef>
              <c:f>'single-socket results'!$E$56:$E$61</c:f>
              <c:numCache>
                <c:formatCode>0.00%</c:formatCode>
                <c:ptCount val="6"/>
                <c:pt idx="0">
                  <c:v>0.174293</c:v>
                </c:pt>
                <c:pt idx="1">
                  <c:v>0.173648</c:v>
                </c:pt>
                <c:pt idx="2">
                  <c:v>0.17193</c:v>
                </c:pt>
                <c:pt idx="3">
                  <c:v>0.71730499999999997</c:v>
                </c:pt>
                <c:pt idx="4">
                  <c:v>0.76403200000000004</c:v>
                </c:pt>
                <c:pt idx="5">
                  <c:v>0.72154300000000005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CA-E644-BF86-839015BD4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2387360"/>
        <c:axId val="1316681856"/>
      </c:barChart>
      <c:catAx>
        <c:axId val="113238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6681856"/>
        <c:crosses val="autoZero"/>
        <c:auto val="1"/>
        <c:lblAlgn val="ctr"/>
        <c:lblOffset val="100"/>
        <c:noMultiLvlLbl val="0"/>
      </c:catAx>
      <c:valAx>
        <c:axId val="131668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Execution Cycles</a:t>
                </a:r>
              </a:p>
            </c:rich>
          </c:tx>
          <c:layout>
            <c:manualLayout>
              <c:xMode val="edge"/>
              <c:yMode val="edge"/>
              <c:x val="8.9430400526723935E-3"/>
              <c:y val="0.19314809441236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238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Default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4kB</c:v>
                </c:pt>
                <c:pt idx="1">
                  <c:v>8MB</c:v>
                </c:pt>
                <c:pt idx="2">
                  <c:v>4GB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17-40BE-B040-80E4AABD10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Replication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4kB</c:v>
                </c:pt>
                <c:pt idx="1">
                  <c:v>8MB</c:v>
                </c:pt>
                <c:pt idx="2">
                  <c:v>4GB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1.0434782608695652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AB17-40BE-B040-80E4AABD1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0600768"/>
        <c:axId val="2071514848"/>
        <c:extLst/>
      </c:barChart>
      <c:catAx>
        <c:axId val="194060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514848"/>
        <c:crosses val="autoZero"/>
        <c:auto val="1"/>
        <c:lblAlgn val="ctr"/>
        <c:lblOffset val="100"/>
        <c:noMultiLvlLbl val="0"/>
      </c:catAx>
      <c:valAx>
        <c:axId val="2071514848"/>
        <c:scaling>
          <c:orientation val="minMax"/>
          <c:max val="1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60076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Default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4kB</c:v>
                </c:pt>
                <c:pt idx="1">
                  <c:v>8MB</c:v>
                </c:pt>
                <c:pt idx="2">
                  <c:v>4GB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13-4587-9D96-7BAD91DF56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Replication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4kB</c:v>
                </c:pt>
                <c:pt idx="1">
                  <c:v>8MB</c:v>
                </c:pt>
                <c:pt idx="2">
                  <c:v>4GB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1.1111111111111112</c:v>
                </c:pt>
                <c:pt idx="1">
                  <c:v>3.0909090909090908</c:v>
                </c:pt>
                <c:pt idx="2">
                  <c:v>3.2545454545454544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6713-4587-9D96-7BAD91DF5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0600768"/>
        <c:axId val="2071514848"/>
        <c:extLst/>
      </c:barChart>
      <c:catAx>
        <c:axId val="194060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514848"/>
        <c:crosses val="autoZero"/>
        <c:auto val="1"/>
        <c:lblAlgn val="ctr"/>
        <c:lblOffset val="100"/>
        <c:noMultiLvlLbl val="0"/>
      </c:catAx>
      <c:valAx>
        <c:axId val="2071514848"/>
        <c:scaling>
          <c:orientation val="minMax"/>
          <c:max val="3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6007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Default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4kB</c:v>
                </c:pt>
                <c:pt idx="1">
                  <c:v>8MB</c:v>
                </c:pt>
                <c:pt idx="2">
                  <c:v>4GB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E-4C25-963F-ACD4297470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Replication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4kB</c:v>
                </c:pt>
                <c:pt idx="1">
                  <c:v>8MB</c:v>
                </c:pt>
                <c:pt idx="2">
                  <c:v>4GB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1.05</c:v>
                </c:pt>
                <c:pt idx="1">
                  <c:v>1.359375</c:v>
                </c:pt>
                <c:pt idx="2">
                  <c:v>1.3333333333333333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34EE-4C25-963F-ACD429747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0600768"/>
        <c:axId val="2071514848"/>
        <c:extLst/>
      </c:barChart>
      <c:catAx>
        <c:axId val="194060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514848"/>
        <c:crosses val="autoZero"/>
        <c:auto val="1"/>
        <c:lblAlgn val="ctr"/>
        <c:lblOffset val="100"/>
        <c:noMultiLvlLbl val="0"/>
      </c:catAx>
      <c:valAx>
        <c:axId val="2071514848"/>
        <c:scaling>
          <c:orientation val="minMax"/>
          <c:max val="1.7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60076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0.27813</cdr:x>
      <cdr:y>0.25496</cdr:y>
    </cdr:from>
    <cdr:to>
      <cdr:x>0.3308</cdr:x>
      <cdr:y>0.39321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C5EE751-F4DF-0C4A-A8B2-EF5926D944AA}"/>
            </a:ext>
          </a:extLst>
        </cdr:cNvPr>
        <cdr:cNvSpPr txBox="1"/>
      </cdr:nvSpPr>
      <cdr:spPr>
        <a:xfrm xmlns:a="http://schemas.openxmlformats.org/drawingml/2006/main" rot="17703395">
          <a:off x="1500610" y="1151313"/>
          <a:ext cx="556778" cy="307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l">
            <a:spcAft>
              <a:spcPts val="600"/>
            </a:spcAft>
          </a:pPr>
          <a:r>
            <a:rPr lang="en-US" sz="2000" b="1" dirty="0">
              <a:solidFill>
                <a:schemeClr val="tx2"/>
              </a:solidFill>
            </a:rPr>
            <a:t>3.2x</a:t>
          </a:r>
        </a:p>
      </cdr:txBody>
    </cdr:sp>
  </cdr:relSizeAnchor>
  <cdr:relSizeAnchor xmlns:cdr="http://schemas.openxmlformats.org/drawingml/2006/chartDrawing">
    <cdr:from>
      <cdr:x>0.70425</cdr:x>
      <cdr:y>0.43427</cdr:y>
    </cdr:from>
    <cdr:to>
      <cdr:x>0.7569</cdr:x>
      <cdr:y>0.55735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B29AB68-844A-A04C-A443-C70AC9BA9465}"/>
            </a:ext>
          </a:extLst>
        </cdr:cNvPr>
        <cdr:cNvSpPr txBox="1"/>
      </cdr:nvSpPr>
      <cdr:spPr>
        <a:xfrm xmlns:a="http://schemas.openxmlformats.org/drawingml/2006/main" rot="18786971">
          <a:off x="4020914" y="1842944"/>
          <a:ext cx="495661" cy="307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>
            <a:spcAft>
              <a:spcPts val="600"/>
            </a:spcAft>
          </a:pPr>
          <a:r>
            <a:rPr lang="en-US" sz="2000" b="1" dirty="0">
              <a:solidFill>
                <a:schemeClr val="tx2"/>
              </a:solidFill>
            </a:rPr>
            <a:t>1.8x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0.24835</cdr:x>
      <cdr:y>0.16769</cdr:y>
    </cdr:from>
    <cdr:to>
      <cdr:x>0.45907</cdr:x>
      <cdr:y>0.34578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0B239871-4180-4C48-A117-163A8955793A}"/>
            </a:ext>
          </a:extLst>
        </cdr:cNvPr>
        <cdr:cNvCxnSpPr>
          <a:cxnSpLocks xmlns:a="http://schemas.openxmlformats.org/drawingml/2006/main"/>
        </cdr:cNvCxnSpPr>
      </cdr:nvCxnSpPr>
      <cdr:spPr bwMode="gray">
        <a:xfrm xmlns:a="http://schemas.openxmlformats.org/drawingml/2006/main">
          <a:off x="1681761" y="719990"/>
          <a:ext cx="1426969" cy="764702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4"/>
          </a:solidFill>
          <a:miter lim="800000"/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0.34568</cdr:x>
      <cdr:y>0.20718</cdr:y>
    </cdr:from>
    <cdr:to>
      <cdr:x>0.43537</cdr:x>
      <cdr:y>0.29321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0F9C585-38CB-A244-801E-0076CA95F6D4}"/>
            </a:ext>
          </a:extLst>
        </cdr:cNvPr>
        <cdr:cNvSpPr txBox="1"/>
      </cdr:nvSpPr>
      <cdr:spPr>
        <a:xfrm xmlns:a="http://schemas.openxmlformats.org/drawingml/2006/main" rot="1740591">
          <a:off x="2340287" y="889318"/>
          <a:ext cx="607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l">
            <a:spcAft>
              <a:spcPts val="600"/>
            </a:spcAft>
          </a:pPr>
          <a:r>
            <a:rPr lang="en-US" sz="2400" dirty="0">
              <a:solidFill>
                <a:schemeClr val="tx1"/>
              </a:solidFill>
            </a:rPr>
            <a:t>1.3x</a:t>
          </a:r>
        </a:p>
      </cdr:txBody>
    </cdr:sp>
  </cdr:relSizeAnchor>
  <cdr:relSizeAnchor xmlns:cdr="http://schemas.openxmlformats.org/drawingml/2006/chartDrawing">
    <cdr:from>
      <cdr:x>0.65981</cdr:x>
      <cdr:y>0.16769</cdr:y>
    </cdr:from>
    <cdr:to>
      <cdr:x>0.8746</cdr:x>
      <cdr:y>0.27539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555A6C04-19BC-4F40-9A24-4C5484654FD0}"/>
            </a:ext>
          </a:extLst>
        </cdr:cNvPr>
        <cdr:cNvCxnSpPr>
          <a:cxnSpLocks xmlns:a="http://schemas.openxmlformats.org/drawingml/2006/main"/>
        </cdr:cNvCxnSpPr>
      </cdr:nvCxnSpPr>
      <cdr:spPr bwMode="gray">
        <a:xfrm xmlns:a="http://schemas.openxmlformats.org/drawingml/2006/main">
          <a:off x="4468121" y="719990"/>
          <a:ext cx="1454574" cy="46246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4"/>
          </a:solidFill>
          <a:miter lim="800000"/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0.76465</cdr:x>
      <cdr:y>0.16234</cdr:y>
    </cdr:from>
    <cdr:to>
      <cdr:x>0.85434</cdr:x>
      <cdr:y>0.24835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86754801-47E2-DB42-88A1-FAE7950D4A42}"/>
            </a:ext>
          </a:extLst>
        </cdr:cNvPr>
        <cdr:cNvSpPr txBox="1"/>
      </cdr:nvSpPr>
      <cdr:spPr>
        <a:xfrm xmlns:a="http://schemas.openxmlformats.org/drawingml/2006/main" rot="1017623">
          <a:off x="5178104" y="697025"/>
          <a:ext cx="607366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>
            <a:spcAft>
              <a:spcPts val="600"/>
            </a:spcAft>
          </a:pPr>
          <a:r>
            <a:rPr lang="en-US" sz="2400" dirty="0">
              <a:solidFill>
                <a:schemeClr val="tx1"/>
              </a:solidFill>
            </a:rPr>
            <a:t>1.2x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0.36863</cdr:x>
      <cdr:y>0.09119</cdr:y>
    </cdr:from>
    <cdr:to>
      <cdr:x>0.50772</cdr:x>
      <cdr:y>0.59135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0B239871-4180-4C48-A117-163A8955793A}"/>
            </a:ext>
          </a:extLst>
        </cdr:cNvPr>
        <cdr:cNvCxnSpPr>
          <a:cxnSpLocks xmlns:a="http://schemas.openxmlformats.org/drawingml/2006/main"/>
        </cdr:cNvCxnSpPr>
      </cdr:nvCxnSpPr>
      <cdr:spPr bwMode="gray">
        <a:xfrm xmlns:a="http://schemas.openxmlformats.org/drawingml/2006/main">
          <a:off x="2308648" y="377430"/>
          <a:ext cx="871115" cy="207010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4"/>
          </a:solidFill>
          <a:miter lim="800000"/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0.7776</cdr:x>
      <cdr:y>0.40588</cdr:y>
    </cdr:from>
    <cdr:to>
      <cdr:x>0.91275</cdr:x>
      <cdr:y>0.59135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64DA0262-81F0-B94A-9148-437B0649C785}"/>
            </a:ext>
          </a:extLst>
        </cdr:cNvPr>
        <cdr:cNvCxnSpPr>
          <a:cxnSpLocks xmlns:a="http://schemas.openxmlformats.org/drawingml/2006/main"/>
        </cdr:cNvCxnSpPr>
      </cdr:nvCxnSpPr>
      <cdr:spPr bwMode="gray">
        <a:xfrm xmlns:a="http://schemas.openxmlformats.org/drawingml/2006/main">
          <a:off x="4869990" y="1679889"/>
          <a:ext cx="846446" cy="76764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4"/>
          </a:solidFill>
          <a:miter lim="800000"/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>
                <a:latin typeface="Metropolis" panose="00000500000000000000" pitchFamily="50" charset="0"/>
              </a:rPr>
              <a:t>5/12/20</a:t>
            </a:fld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>
                <a:latin typeface="Metropolis" panose="00000500000000000000" pitchFamily="50" charset="0"/>
              </a:rPr>
              <a:t>‹#›</a:t>
            </a:fld>
            <a:endParaRPr lang="en-US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3CB6F0DB-E055-41D0-9102-627A646E4242}" type="datetimeFigureOut">
              <a:rPr lang="en-US" smtClean="0"/>
              <a:pPr/>
              <a:t>5/12/20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9F4FBC3A-A12C-40F9-BB8D-BC30C79013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1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08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39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31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8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346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29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89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9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8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47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82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61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34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44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64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06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89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1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4425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899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3803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84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5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2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23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content/dam/brand/photography-only/power-point-assets/ppt-fonts/Metropolis-Light-Regular-font.zip" TargetMode="Externa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782F443-93A0-4919-89E7-37E501919603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30000">
                <a:schemeClr val="accent4"/>
              </a:gs>
              <a:gs pos="82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2DCDC53-603A-40A5-A8CC-0073D40D11EF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9000">
                <a:srgbClr val="0091DA"/>
              </a:gs>
              <a:gs pos="16000">
                <a:schemeClr val="accent1">
                  <a:alpha val="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6"/>
            <a:ext cx="3657600" cy="26722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40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634BC28-ECEA-4006-A436-B22F54417FE9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E8C4EF-7304-4CE2-80BD-6C5DF21F66CF}"/>
              </a:ext>
            </a:extLst>
          </p:cNvPr>
          <p:cNvGrpSpPr/>
          <p:nvPr userDrawn="1"/>
        </p:nvGrpSpPr>
        <p:grpSpPr>
          <a:xfrm>
            <a:off x="-1" y="-1"/>
            <a:ext cx="12194540" cy="6876456"/>
            <a:chOff x="-1" y="-1"/>
            <a:chExt cx="12194540" cy="6876456"/>
          </a:xfrm>
          <a:gradFill>
            <a:gsLst>
              <a:gs pos="22000">
                <a:schemeClr val="bg1"/>
              </a:gs>
              <a:gs pos="100000">
                <a:srgbClr val="0D66AC">
                  <a:lumMod val="86000"/>
                </a:srgbClr>
              </a:gs>
            </a:gsLst>
            <a:lin ang="8400000" scaled="0"/>
          </a:gradFill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782B963-3DE7-4086-92ED-CD92BCC38428}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6FCD12-70AD-43E4-97A5-E350476D993C}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38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30000">
                <a:schemeClr val="accent4"/>
              </a:gs>
              <a:gs pos="82000">
                <a:schemeClr val="accent1">
                  <a:alpha val="6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94000">
                <a:schemeClr val="tx2"/>
              </a:gs>
              <a:gs pos="25000">
                <a:schemeClr val="accent4"/>
              </a:gs>
              <a:gs pos="76000">
                <a:schemeClr val="tx2">
                  <a:alpha val="76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613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rgbClr val="7F35AB">
                  <a:lumMod val="94000"/>
                  <a:lumOff val="6000"/>
                </a:srgbClr>
              </a:gs>
              <a:gs pos="87000">
                <a:srgbClr val="145396">
                  <a:alpha val="60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3000">
                <a:srgbClr val="7F35AB">
                  <a:lumMod val="94000"/>
                  <a:lumOff val="6000"/>
                </a:srgbClr>
              </a:gs>
              <a:gs pos="95000">
                <a:schemeClr val="tx2"/>
              </a:gs>
              <a:gs pos="74000">
                <a:schemeClr val="tx2">
                  <a:alpha val="7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2945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Blue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rgbClr val="057AC2">
                  <a:alpha val="63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tx2">
                  <a:alpha val="75000"/>
                </a:schemeClr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53741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4">
                  <a:alpha val="46000"/>
                </a:schemeClr>
              </a:gs>
              <a:gs pos="79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21671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0">
                <a:srgbClr val="7F35AB">
                  <a:alpha val="27000"/>
                </a:srgbClr>
              </a:gs>
              <a:gs pos="82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8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2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94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500"/>
              </a:spcBef>
              <a:defRPr sz="2400"/>
            </a:lvl1pPr>
            <a:lvl2pPr>
              <a:spcBef>
                <a:spcPts val="300"/>
              </a:spcBef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1800"/>
            </a:lvl7pPr>
            <a:lvl8pPr>
              <a:defRPr sz="1600"/>
            </a:lvl8pPr>
            <a:lvl9pPr>
              <a:defRPr sz="24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E3E8B-0F66-4996-9785-6E9531D89A5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37810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0B906-C5A3-4658-B24C-B2B533310D26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4104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600200"/>
            <a:ext cx="5893593" cy="4572000"/>
          </a:xfrm>
        </p:spPr>
        <p:txBody>
          <a:bodyPr lIns="59436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3200"/>
            </a:lvl6pPr>
            <a:lvl7pPr>
              <a:defRPr sz="1800"/>
            </a:lvl7pPr>
            <a:lvl8pPr>
              <a:defRPr sz="1600"/>
            </a:lvl8pPr>
            <a:lvl9pPr>
              <a:defRPr sz="24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5"/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lIns="0" rIns="59436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1800"/>
            </a:lvl7pPr>
            <a:lvl8pPr>
              <a:defRPr sz="1600"/>
            </a:lvl8pPr>
            <a:lvl9pPr>
              <a:defRPr sz="24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6013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68A354-4C62-4F2A-9CB5-8CD9B953F237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rgbClr val="7F35AB">
                  <a:lumMod val="94000"/>
                  <a:lumOff val="6000"/>
                </a:srgbClr>
              </a:gs>
              <a:gs pos="100000">
                <a:srgbClr val="145396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35AD62-92DE-42CB-A787-503E2A1C1C7A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000">
                <a:srgbClr val="174A91">
                  <a:alpha val="0"/>
                </a:srgbClr>
              </a:gs>
              <a:gs pos="0">
                <a:schemeClr val="accent2">
                  <a:alpha val="0"/>
                </a:schemeClr>
              </a:gs>
              <a:gs pos="78000">
                <a:srgbClr val="0776BD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0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ltGray">
          <a:xfrm>
            <a:off x="0" y="1600201"/>
            <a:ext cx="5893593" cy="4572000"/>
          </a:xfrm>
          <a:solidFill>
            <a:srgbClr val="000000">
              <a:alpha val="34902"/>
            </a:srgbClr>
          </a:solidFill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2400" dirty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lang="en-US" sz="2000" dirty="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lang="en-US" sz="1800" dirty="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lang="en-US" sz="1600" dirty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lang="en-US" sz="1600" dirty="0">
                <a:solidFill>
                  <a:schemeClr val="tx2"/>
                </a:solidFill>
              </a:defRPr>
            </a:lvl5pPr>
            <a:lvl6pPr>
              <a:buClrTx/>
              <a:defRPr sz="2400">
                <a:solidFill>
                  <a:schemeClr val="tx2"/>
                </a:solidFill>
              </a:defRPr>
            </a:lvl6pPr>
            <a:lvl7pPr>
              <a:buClrTx/>
              <a:defRPr sz="1800">
                <a:solidFill>
                  <a:schemeClr val="tx2"/>
                </a:solidFill>
              </a:defRPr>
            </a:lvl7pPr>
            <a:lvl8pPr>
              <a:buClrTx/>
              <a:defRPr sz="1600">
                <a:solidFill>
                  <a:schemeClr val="tx2"/>
                </a:solidFill>
              </a:defRPr>
            </a:lvl8pPr>
            <a:lvl9pPr>
              <a:buClrTx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rgbClr val="000000">
              <a:alpha val="34902"/>
            </a:srgbClr>
          </a:solidFill>
        </p:spPr>
        <p:txBody>
          <a:bodyPr lIns="457200" tIns="457200" rIns="594360"/>
          <a:lstStyle>
            <a:lvl1pPr>
              <a:spcBef>
                <a:spcPts val="1200"/>
              </a:spcBef>
              <a:defRPr sz="24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buClrTx/>
              <a:defRPr sz="2800">
                <a:solidFill>
                  <a:schemeClr val="tx2"/>
                </a:solidFill>
              </a:defRPr>
            </a:lvl6pPr>
            <a:lvl7pPr>
              <a:buClrTx/>
              <a:defRPr sz="2000">
                <a:solidFill>
                  <a:schemeClr val="tx2"/>
                </a:solidFill>
              </a:defRPr>
            </a:lvl7pPr>
            <a:lvl8pPr>
              <a:buClrTx/>
              <a:defRPr sz="1800">
                <a:solidFill>
                  <a:schemeClr val="tx2"/>
                </a:solidFill>
              </a:defRPr>
            </a:lvl8pPr>
            <a:lvl9pPr>
              <a:buClrTx/>
              <a:defRPr sz="2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1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" y="1600201"/>
            <a:ext cx="5866360" cy="4572000"/>
          </a:xfrm>
          <a:solidFill>
            <a:srgbClr val="000000">
              <a:alpha val="35000"/>
            </a:srgbClr>
          </a:solidFill>
        </p:spPr>
        <p:txBody>
          <a:bodyPr lIns="594360" tIns="1371600" rIns="548640"/>
          <a:lstStyle>
            <a:lvl1pPr>
              <a:spcBef>
                <a:spcPts val="24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2000"/>
            </a:lvl6pPr>
            <a:lvl7pPr>
              <a:defRPr sz="1600"/>
            </a:lvl7pPr>
            <a:lvl8pPr>
              <a:defRPr sz="14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323381" y="1600201"/>
            <a:ext cx="5865445" cy="4572000"/>
          </a:xfrm>
          <a:solidFill>
            <a:srgbClr val="000000">
              <a:alpha val="35000"/>
            </a:srgbClr>
          </a:solidFill>
        </p:spPr>
        <p:txBody>
          <a:bodyPr lIns="548640" tIns="1371600" rIns="548640"/>
          <a:lstStyle>
            <a:lvl1pPr>
              <a:spcBef>
                <a:spcPts val="24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1600"/>
            </a:lvl7pPr>
            <a:lvl8pPr>
              <a:defRPr sz="14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37636-71A7-4831-B382-F842B3A29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1806122"/>
            <a:ext cx="5637213" cy="911225"/>
          </a:xfrm>
          <a:solidFill>
            <a:schemeClr val="accent4"/>
          </a:solidFill>
        </p:spPr>
        <p:txBody>
          <a:bodyPr vert="horz" lIns="594360" tIns="91440" rIns="457200" bIns="91440" rtlCol="0" anchor="ctr">
            <a:noAutofit/>
          </a:bodyPr>
          <a:lstStyle>
            <a:lvl1pPr>
              <a:defRPr lang="en-US"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8A74DE7-78E3-4ECA-9661-D73FBD37E4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1613" y="1806122"/>
            <a:ext cx="5637212" cy="911225"/>
          </a:xfrm>
          <a:solidFill>
            <a:schemeClr val="accent1"/>
          </a:solidFill>
        </p:spPr>
        <p:txBody>
          <a:bodyPr vert="horz" lIns="338328" tIns="91440" rIns="612648" bIns="91440" rtlCol="0" anchor="ctr">
            <a:noAutofit/>
          </a:bodyPr>
          <a:lstStyle>
            <a:lvl1pPr>
              <a:defRPr lang="en-US"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176E5-FE3D-4EA5-BF24-8ABF8BFBF668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038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E4CD6E-324F-4BEC-884B-D217C07BF39E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00200"/>
            <a:ext cx="2894013" cy="4572000"/>
          </a:xfrm>
          <a:solidFill>
            <a:srgbClr val="000000">
              <a:alpha val="35000"/>
            </a:srgbClr>
          </a:solidFill>
        </p:spPr>
        <p:txBody>
          <a:bodyPr lIns="594360" tIns="457200" rIns="457200" bIns="457200"/>
          <a:lstStyle>
            <a:lvl1pPr>
              <a:defRPr sz="1800">
                <a:solidFill>
                  <a:schemeClr val="tx2"/>
                </a:solidFill>
              </a:defRPr>
            </a:lvl1pPr>
            <a:lvl2pPr marL="171450" indent="-171450">
              <a:buClrTx/>
              <a:defRPr sz="1600">
                <a:solidFill>
                  <a:schemeClr val="tx2"/>
                </a:solidFill>
              </a:defRPr>
            </a:lvl2pPr>
            <a:lvl3pPr marL="342900" indent="-171450">
              <a:buClr>
                <a:schemeClr val="tx2"/>
              </a:buClr>
              <a:defRPr sz="1400">
                <a:solidFill>
                  <a:schemeClr val="tx2"/>
                </a:solidFill>
              </a:defRPr>
            </a:lvl3pPr>
            <a:lvl4pPr marL="514350" indent="-171450">
              <a:buClr>
                <a:schemeClr val="tx2"/>
              </a:buClr>
              <a:defRPr sz="1200">
                <a:solidFill>
                  <a:schemeClr val="tx2"/>
                </a:solidFill>
              </a:defRPr>
            </a:lvl4pPr>
            <a:lvl5pPr marL="742950" indent="-171450">
              <a:buClr>
                <a:schemeClr val="tx2"/>
              </a:buClr>
              <a:defRPr sz="1200">
                <a:solidFill>
                  <a:schemeClr val="tx2"/>
                </a:solidFill>
              </a:defRPr>
            </a:lvl5pPr>
            <a:lvl6pPr>
              <a:buClrTx/>
              <a:defRPr sz="2000">
                <a:solidFill>
                  <a:schemeClr val="tx2"/>
                </a:solidFill>
              </a:defRPr>
            </a:lvl6pPr>
            <a:lvl7pPr>
              <a:buClrTx/>
              <a:defRPr sz="1600">
                <a:solidFill>
                  <a:schemeClr val="tx2"/>
                </a:solidFill>
              </a:defRPr>
            </a:lvl7pPr>
            <a:lvl8pPr>
              <a:buClrTx/>
              <a:defRPr sz="1400">
                <a:solidFill>
                  <a:schemeClr val="tx2"/>
                </a:solidFill>
              </a:defRPr>
            </a:lvl8pPr>
            <a:lvl9pPr>
              <a:buClrTx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1634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600200"/>
            <a:ext cx="8229600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1D12F-78DF-4A32-BDDB-1E22FB9CA5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3" y="1600200"/>
            <a:ext cx="2894012" cy="4572000"/>
          </a:xfrm>
          <a:solidFill>
            <a:srgbClr val="000000">
              <a:alpha val="35000"/>
            </a:srgbClr>
          </a:solidFill>
        </p:spPr>
        <p:txBody>
          <a:bodyPr lIns="457200" tIns="457200" rIns="594360" bIns="457200"/>
          <a:lstStyle>
            <a:lvl1pPr>
              <a:defRPr sz="1800">
                <a:solidFill>
                  <a:schemeClr val="tx2"/>
                </a:solidFill>
              </a:defRPr>
            </a:lvl1pPr>
            <a:lvl2pPr marL="171450" indent="-171450">
              <a:buClrTx/>
              <a:defRPr sz="1600">
                <a:solidFill>
                  <a:schemeClr val="tx2"/>
                </a:solidFill>
              </a:defRPr>
            </a:lvl2pPr>
            <a:lvl3pPr marL="342900" indent="-171450">
              <a:buClrTx/>
              <a:defRPr sz="1400">
                <a:solidFill>
                  <a:schemeClr val="tx2"/>
                </a:solidFill>
              </a:defRPr>
            </a:lvl3pPr>
            <a:lvl4pPr marL="514350" indent="-171450">
              <a:buClrTx/>
              <a:defRPr sz="1200">
                <a:solidFill>
                  <a:schemeClr val="tx2"/>
                </a:solidFill>
              </a:defRPr>
            </a:lvl4pPr>
            <a:lvl5pPr marL="685800" indent="-171450">
              <a:buClrTx/>
              <a:defRPr sz="1200">
                <a:solidFill>
                  <a:schemeClr val="tx2"/>
                </a:solidFill>
              </a:defRPr>
            </a:lvl5pPr>
            <a:lvl6pPr>
              <a:buClrTx/>
              <a:defRPr sz="2400">
                <a:solidFill>
                  <a:schemeClr val="tx2"/>
                </a:solidFill>
              </a:defRPr>
            </a:lvl6pPr>
            <a:lvl7pPr>
              <a:buClrTx/>
              <a:defRPr sz="1800">
                <a:solidFill>
                  <a:schemeClr val="tx2"/>
                </a:solidFill>
              </a:defRPr>
            </a:lvl7pPr>
            <a:lvl8pPr>
              <a:buClrTx/>
              <a:defRPr sz="1600">
                <a:solidFill>
                  <a:schemeClr val="tx2"/>
                </a:solidFill>
              </a:defRPr>
            </a:lvl8pPr>
            <a:lvl9pPr>
              <a:buClrTx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568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gray">
          <a:xfrm>
            <a:off x="616504" y="2515154"/>
            <a:ext cx="3346929" cy="3657600"/>
          </a:xfrm>
          <a:solidFill>
            <a:srgbClr val="000000">
              <a:alpha val="35000"/>
            </a:srgbClr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20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1600"/>
            </a:lvl7pPr>
            <a:lvl8pPr>
              <a:defRPr sz="14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 bwMode="gray">
          <a:xfrm>
            <a:off x="4419676" y="2515154"/>
            <a:ext cx="3349473" cy="3657600"/>
          </a:xfrm>
          <a:solidFill>
            <a:srgbClr val="000000">
              <a:alpha val="35000"/>
            </a:srgbClr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2000"/>
            </a:lvl1pPr>
            <a:lvl2pPr>
              <a:defRPr sz="2400"/>
            </a:lvl2pPr>
            <a:lvl3pPr>
              <a:defRPr sz="1800"/>
            </a:lvl3pPr>
            <a:lvl4pPr>
              <a:defRPr sz="2000"/>
            </a:lvl4pPr>
            <a:lvl5pPr>
              <a:defRPr sz="1600"/>
            </a:lvl5pPr>
            <a:lvl6pPr>
              <a:defRPr sz="2000"/>
            </a:lvl6pPr>
            <a:lvl7pPr>
              <a:defRPr sz="1600"/>
            </a:lvl7pPr>
            <a:lvl8pPr>
              <a:defRPr sz="14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 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73" name="Content Placeholder 17">
            <a:extLst>
              <a:ext uri="{FF2B5EF4-FFF2-40B4-BE49-F238E27FC236}">
                <a16:creationId xmlns:a16="http://schemas.microsoft.com/office/drawing/2014/main" id="{9C016467-4262-4DAA-9B43-A02E57530676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 bwMode="gray">
          <a:xfrm>
            <a:off x="8236361" y="2515154"/>
            <a:ext cx="3346704" cy="3657600"/>
          </a:xfrm>
          <a:solidFill>
            <a:srgbClr val="000000">
              <a:alpha val="35000"/>
            </a:srgbClr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20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1600"/>
            </a:lvl7pPr>
            <a:lvl8pPr>
              <a:defRPr sz="14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818" name="TextBox 817">
            <a:extLst>
              <a:ext uri="{FF2B5EF4-FFF2-40B4-BE49-F238E27FC236}">
                <a16:creationId xmlns:a16="http://schemas.microsoft.com/office/drawing/2014/main" id="{0B7E1504-B128-423C-AA77-E7FED5DC3B7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92189-2D4C-4618-9072-F26EE557FD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504" y="1600200"/>
            <a:ext cx="3346704" cy="914400"/>
          </a:xfrm>
          <a:solidFill>
            <a:schemeClr val="accent4"/>
          </a:solidFill>
        </p:spPr>
        <p:txBody>
          <a:bodyPr lIns="182880" tIns="91440" rIns="182880" bIns="91440" anchor="ctr"/>
          <a:lstStyle>
            <a:lvl1pPr>
              <a:defRPr sz="2400">
                <a:solidFill>
                  <a:schemeClr val="tx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65955AB-F417-4DCB-8CC3-98BAC90A9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76" y="1600200"/>
            <a:ext cx="3346704" cy="914400"/>
          </a:xfrm>
          <a:solidFill>
            <a:schemeClr val="accent1"/>
          </a:solidFill>
        </p:spPr>
        <p:txBody>
          <a:bodyPr lIns="182880" tIns="91440" rIns="182880" bIns="91440" anchor="ctr"/>
          <a:lstStyle>
            <a:lvl1pPr>
              <a:defRPr sz="2400">
                <a:solidFill>
                  <a:schemeClr val="tx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FB5407-642C-468A-81DB-F0C5C485F6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6361" y="1600200"/>
            <a:ext cx="3346704" cy="914400"/>
          </a:xfrm>
          <a:solidFill>
            <a:schemeClr val="accent3"/>
          </a:solidFill>
        </p:spPr>
        <p:txBody>
          <a:bodyPr lIns="182880" tIns="91440" rIns="182880" bIns="91440" anchor="ctr"/>
          <a:lstStyle>
            <a:lvl1pPr>
              <a:defRPr sz="2400">
                <a:solidFill>
                  <a:schemeClr val="tx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4050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CD733-93DE-4793-929B-26E6DBA7592D}"/>
              </a:ext>
            </a:extLst>
          </p:cNvPr>
          <p:cNvSpPr/>
          <p:nvPr userDrawn="1"/>
        </p:nvSpPr>
        <p:spPr bwMode="ltGray">
          <a:xfrm>
            <a:off x="1" y="1600202"/>
            <a:ext cx="7923212" cy="4570946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7EA1E-A574-444B-9004-45836D98DA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1800"/>
            </a:lvl7pPr>
            <a:lvl8pPr>
              <a:defRPr sz="1600"/>
            </a:lvl8pPr>
            <a:lvl9pPr>
              <a:defRPr sz="24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31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/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8" cy="1600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8" cy="1600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8380413" y="3872441"/>
            <a:ext cx="38084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20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EE86E2-0F2F-484B-8170-3AEBA1DDEB2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52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09367CD-64CE-4B7B-91B1-53B17F8F693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20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1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74" name="Content Placeholder 17">
            <a:extLst>
              <a:ext uri="{FF2B5EF4-FFF2-40B4-BE49-F238E27FC236}">
                <a16:creationId xmlns:a16="http://schemas.microsoft.com/office/drawing/2014/main" id="{F00013B6-2241-400E-9E61-946C485F8D5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20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1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609600" y="1964843"/>
            <a:ext cx="31988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609600" y="3547676"/>
            <a:ext cx="3198812" cy="0"/>
          </a:xfrm>
          <a:prstGeom prst="line">
            <a:avLst/>
          </a:prstGeom>
          <a:ln w="25400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30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accent3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7" name="Content Placeholder 17">
            <a:extLst>
              <a:ext uri="{FF2B5EF4-FFF2-40B4-BE49-F238E27FC236}">
                <a16:creationId xmlns:a16="http://schemas.microsoft.com/office/drawing/2014/main" id="{CB3B18B9-1B70-4F2B-86D9-C5183A845D1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692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20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1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45C2837B-EA55-4186-A2EA-1E7FB5B12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06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89" name="Content Placeholder 17">
            <a:extLst>
              <a:ext uri="{FF2B5EF4-FFF2-40B4-BE49-F238E27FC236}">
                <a16:creationId xmlns:a16="http://schemas.microsoft.com/office/drawing/2014/main" id="{00A3A11C-EA43-4ACC-83B9-C4C7C1080E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692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20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1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AAB5B3C-AE89-4605-BB4B-0C07DE733C40}"/>
              </a:ext>
            </a:extLst>
          </p:cNvPr>
          <p:cNvCxnSpPr>
            <a:cxnSpLocks/>
          </p:cNvCxnSpPr>
          <p:nvPr userDrawn="1"/>
        </p:nvCxnSpPr>
        <p:spPr>
          <a:xfrm>
            <a:off x="4267200" y="1964843"/>
            <a:ext cx="31988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709593A-BC10-40A3-842E-346F6E0EE30C}"/>
              </a:ext>
            </a:extLst>
          </p:cNvPr>
          <p:cNvCxnSpPr>
            <a:cxnSpLocks/>
          </p:cNvCxnSpPr>
          <p:nvPr userDrawn="1"/>
        </p:nvCxnSpPr>
        <p:spPr>
          <a:xfrm>
            <a:off x="4267200" y="3547676"/>
            <a:ext cx="3198812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48CE9E08-388B-4458-B1F4-453A8413D6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6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09953-1B24-4C7D-A173-A53DF3FC7E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000" y="2971800"/>
            <a:ext cx="3194050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ED48B1-3A1C-41E2-BEC6-E8E6B54A07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74150" y="1600200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A78DDD-5F83-4940-98A7-CF6D7FB814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0" y="5022214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600">
                <a:solidFill>
                  <a:schemeClr val="tx2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356F2006-5264-4FEB-8EBA-8BA6A55D19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5650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6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7F59A-4C67-4F41-A6E0-906850EDF3F1}"/>
              </a:ext>
            </a:extLst>
          </p:cNvPr>
          <p:cNvSpPr/>
          <p:nvPr userDrawn="1"/>
        </p:nvSpPr>
        <p:spPr>
          <a:xfrm>
            <a:off x="608739" y="4978399"/>
            <a:ext cx="3204753" cy="879645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/>
              </a:gs>
            </a:gsLst>
            <a:lin ang="5400000" scaled="1"/>
          </a:gradFill>
        </p:spPr>
        <p:txBody>
          <a:bodyPr vert="horz" lIns="594360" tIns="457200" rIns="457200" bIns="4572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5779326-D874-4DC4-BA73-C7157B414B05}"/>
              </a:ext>
            </a:extLst>
          </p:cNvPr>
          <p:cNvSpPr/>
          <p:nvPr userDrawn="1"/>
        </p:nvSpPr>
        <p:spPr>
          <a:xfrm>
            <a:off x="4267199" y="4978400"/>
            <a:ext cx="3203893" cy="878840"/>
          </a:xfrm>
          <a:prstGeom prst="rect">
            <a:avLst/>
          </a:prstGeom>
          <a:solidFill>
            <a:schemeClr val="accent1"/>
          </a:solidFill>
        </p:spPr>
        <p:txBody>
          <a:bodyPr vert="horz" lIns="457200" tIns="457200" rIns="594360" bIns="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D359B-DBB1-4A58-B3A5-88DBD360E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Company Name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A29AA74-2865-4B6A-BD11-7A351A336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9C7727F-F570-4AF1-856D-9854483623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75650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6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3DC67D-58A2-45BD-A728-B6ECDD8B5A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3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3D9F0A4-74F4-4BA6-AD21-4791EF0A2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73995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</p:spTree>
    <p:extLst>
      <p:ext uri="{BB962C8B-B14F-4D97-AF65-F5344CB8AC3E}">
        <p14:creationId xmlns:p14="http://schemas.microsoft.com/office/powerpoint/2010/main" val="36654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5379A2-B049-4A1C-A18D-79A1F237E82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2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9A53D-C1B8-4AC0-AF50-F242E124EF75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945F4E-578F-4EE5-B98E-A75643A79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9DCDB05-0E28-45DE-9267-3E480A230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C693093-F44C-4AF7-8565-38BF0EC75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3C36CFC-0A28-4E5C-BEAB-B63CE60700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5A3F9BB-BAC6-4065-B81D-9F3DF8163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C0EF4D9-E299-4B39-8F2A-BD56CEC524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F9A586-3983-444B-A345-4A891295D7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2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23688F-2550-4740-B5D6-C78F74FDE08D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21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68143-A247-4F5B-9173-3D82D6706BFE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rgbClr val="057AC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65D9BB8-44B7-4046-A859-7B01AD84E349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3000">
                <a:srgbClr val="00BAD6">
                  <a:alpha val="0"/>
                </a:srgbClr>
              </a:gs>
              <a:gs pos="1143">
                <a:schemeClr val="accent3">
                  <a:alpha val="0"/>
                </a:schemeClr>
              </a:gs>
              <a:gs pos="68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</a:extLst>
          </p:cNvPr>
          <p:cNvSpPr/>
          <p:nvPr userDrawn="1"/>
        </p:nvSpPr>
        <p:spPr bwMode="gray">
          <a:xfrm>
            <a:off x="1065749" y="2060872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</a:extLst>
          </p:cNvPr>
          <p:cNvSpPr/>
          <p:nvPr userDrawn="1"/>
        </p:nvSpPr>
        <p:spPr bwMode="gray">
          <a:xfrm>
            <a:off x="9302132" y="2060872"/>
            <a:ext cx="1828959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</a:extLst>
          </p:cNvPr>
          <p:cNvSpPr/>
          <p:nvPr userDrawn="1"/>
        </p:nvSpPr>
        <p:spPr bwMode="gray">
          <a:xfrm>
            <a:off x="6562100" y="2060872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</a:extLst>
          </p:cNvPr>
          <p:cNvSpPr/>
          <p:nvPr userDrawn="1"/>
        </p:nvSpPr>
        <p:spPr bwMode="gray">
          <a:xfrm>
            <a:off x="3806932" y="2060872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AF357F-A1D5-401D-94D2-9C67E6AEDA0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7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</a:extLst>
          </p:cNvPr>
          <p:cNvSpPr/>
          <p:nvPr userDrawn="1"/>
        </p:nvSpPr>
        <p:spPr bwMode="gray">
          <a:xfrm>
            <a:off x="609800" y="2064663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</a:extLst>
          </p:cNvPr>
          <p:cNvSpPr/>
          <p:nvPr userDrawn="1"/>
        </p:nvSpPr>
        <p:spPr bwMode="gray">
          <a:xfrm>
            <a:off x="9744473" y="2064663"/>
            <a:ext cx="1828959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</a:extLst>
          </p:cNvPr>
          <p:cNvSpPr/>
          <p:nvPr userDrawn="1"/>
        </p:nvSpPr>
        <p:spPr bwMode="gray">
          <a:xfrm>
            <a:off x="5201380" y="2064663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</a:extLst>
          </p:cNvPr>
          <p:cNvSpPr/>
          <p:nvPr userDrawn="1"/>
        </p:nvSpPr>
        <p:spPr bwMode="gray">
          <a:xfrm>
            <a:off x="2892452" y="2064663"/>
            <a:ext cx="1828959" cy="1828959"/>
          </a:xfrm>
          <a:prstGeom prst="ellipse">
            <a:avLst/>
          </a:prstGeom>
          <a:solidFill>
            <a:schemeClr val="accent6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</a:extLst>
          </p:cNvPr>
          <p:cNvSpPr/>
          <p:nvPr userDrawn="1"/>
        </p:nvSpPr>
        <p:spPr bwMode="gray">
          <a:xfrm>
            <a:off x="7464921" y="2064663"/>
            <a:ext cx="1828959" cy="1828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19ACAF-9401-49DF-ACFF-2BA2129506AB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0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12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C38F94-115E-4DBE-80BB-680CB172F9FB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  <a:lumMod val="82000"/>
                </a:schemeClr>
              </a:gs>
              <a:gs pos="89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E11EA0-C34E-47CC-A1C4-C041612819E2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04BF1-028D-4BDA-A4B7-2EF92A074224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  <a:lumMod val="82000"/>
                </a:schemeClr>
              </a:gs>
              <a:gs pos="89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26A1-35AB-43B6-9A41-2142ACF3ACC4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4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A14F3E-8802-40CC-94BC-F7A8969E93E3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  <a:lumMod val="57000"/>
                </a:schemeClr>
              </a:gs>
              <a:gs pos="89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D52C01-87CF-4DAA-AF73-217E439433C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3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3BAE82B-F177-4DB8-83F4-180BF049AA2B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">
                <a:schemeClr val="bg1">
                  <a:alpha val="76000"/>
                  <a:lumMod val="82000"/>
                </a:schemeClr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3BAE82B-F177-4DB8-83F4-180BF049AA2B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">
                <a:schemeClr val="bg1">
                  <a:alpha val="76000"/>
                  <a:lumMod val="82000"/>
                </a:schemeClr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29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3BAE82B-F177-4DB8-83F4-180BF049AA2B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">
                <a:schemeClr val="bg1">
                  <a:alpha val="76000"/>
                  <a:lumMod val="82000"/>
                </a:schemeClr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127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8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E1A1B-7C56-4DE3-BC90-B387C7F3E67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08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F1D41E-848B-4178-A0D2-2A18C6921400}"/>
              </a:ext>
            </a:extLst>
          </p:cNvPr>
          <p:cNvSpPr/>
          <p:nvPr userDrawn="1"/>
        </p:nvSpPr>
        <p:spPr bwMode="hidden">
          <a:xfrm>
            <a:off x="0" y="0"/>
            <a:ext cx="12188822" cy="4332288"/>
          </a:xfrm>
          <a:prstGeom prst="rect">
            <a:avLst/>
          </a:prstGeom>
          <a:gradFill>
            <a:gsLst>
              <a:gs pos="10000">
                <a:schemeClr val="bg1">
                  <a:alpha val="76000"/>
                  <a:lumMod val="82000"/>
                </a:schemeClr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ED419A-30D8-44AB-9256-156B54D449CD}"/>
              </a:ext>
            </a:extLst>
          </p:cNvPr>
          <p:cNvSpPr/>
          <p:nvPr userDrawn="1"/>
        </p:nvSpPr>
        <p:spPr bwMode="white">
          <a:xfrm>
            <a:off x="672527" y="722997"/>
            <a:ext cx="4470400" cy="4470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599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2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EB51A67B-FBDC-4AB8-B81A-6B6B96D04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0028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03ACE7-B591-43FD-A636-47D01F482F04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2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2387BAEF-04D4-4DE9-B7A0-5B5AD8C8A831}"/>
              </a:ext>
            </a:extLst>
          </p:cNvPr>
          <p:cNvSpPr txBox="1"/>
          <p:nvPr userDrawn="1"/>
        </p:nvSpPr>
        <p:spPr>
          <a:xfrm>
            <a:off x="608013" y="1261594"/>
            <a:ext cx="1933864" cy="534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2"/>
                </a:solidFill>
                <a:latin typeface="+mj-lt"/>
              </a:rPr>
              <a:t>Agenda</a:t>
            </a: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 Placeholder 757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4013" y="1359907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0" indent="0">
              <a:buFont typeface="Open Sans" panose="020B0606030504020204" pitchFamily="34" charset="0"/>
              <a:buNone/>
              <a:defRPr sz="1800"/>
            </a:lvl3pPr>
            <a:lvl4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8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025D71-18A5-4A22-8386-917E1B08C46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9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8A8ACB-CBE3-4DC0-BBE3-C6829C462CD7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30000">
                <a:schemeClr val="accent4"/>
              </a:gs>
              <a:gs pos="82000">
                <a:schemeClr val="accent1">
                  <a:alpha val="6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87096-C8D7-45D0-8DCC-218276F547C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C0FC71-A82A-4369-B44E-4E8FF53C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D84D398-3251-432F-8986-05570D3BB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7096BFD-803A-42D4-BA19-C683E35B0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89E6840-6882-4279-A152-16C7CCB9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DF59C-D6C9-4EC0-90A3-7752F6B72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4C478B3-2ECE-440E-A04E-B8C84D0416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190CFD5-6EEA-46D1-AE5E-D69C2E08F3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52F598B-F734-42BE-8CB8-5E3FDDD7ED52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B8D218C-9E1A-4E8B-A343-F3F3A628E78E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94000">
                <a:schemeClr val="tx2"/>
              </a:gs>
              <a:gs pos="25000">
                <a:schemeClr val="accent4"/>
              </a:gs>
              <a:gs pos="76000">
                <a:schemeClr val="tx2">
                  <a:alpha val="76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Purple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CD93A-658C-4473-839D-9C0B5E8F5F7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FBF2D3-5C06-47C4-A81C-0305B32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64D7FA4-CABA-4E4E-ACCA-68953799CF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EB1261E-CBF9-4479-A018-76C0F24D3B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8C4A243B-FBF5-4C04-8CD0-8E1C4721D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67E765D-8E8B-44F9-BE70-63FC0512F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B4614B4-F94A-4053-B179-EC5C3F70A9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157F005-56AC-4E75-8AA5-582D0D69E2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1594E1E-E234-471D-B539-F75E8CC06D07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67E5CD-C662-462D-9821-CBF45A809F13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rgbClr val="7F35AB">
                  <a:lumMod val="94000"/>
                  <a:lumOff val="6000"/>
                </a:srgbClr>
              </a:gs>
              <a:gs pos="87000">
                <a:srgbClr val="145396">
                  <a:alpha val="60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BDC7692-DF81-49A0-9672-BF8E1DB9B662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3000">
                <a:srgbClr val="7F35AB">
                  <a:lumMod val="94000"/>
                  <a:lumOff val="6000"/>
                </a:srgbClr>
              </a:gs>
              <a:gs pos="95000">
                <a:schemeClr val="tx2"/>
              </a:gs>
              <a:gs pos="74000">
                <a:schemeClr val="tx2">
                  <a:alpha val="74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Blue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1C875-AD13-4256-9E56-D2FCF94B81E1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1B65455-CBDD-4B2B-8BB7-0D016422E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F202269-FCD9-4D84-82E7-4E6E4F5B7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8585838-6A08-43B0-827A-D33942E82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AE7B3A-0116-4C7F-85A1-4CDFE95B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CA84427-5217-43A1-9C71-25D9E1DFD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60ADC44-391E-4E50-A7BB-332F2C9E8B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A390D7-F8F5-442A-8A17-9A9EB73BF9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39F709C-1996-44DB-8C47-9CBD9243BF4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A168A-1363-4430-87C6-83E5143B39F6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rgbClr val="057AC2">
                  <a:alpha val="63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946B50-6B2C-4792-825B-BEFD24908723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tx2">
                  <a:alpha val="75000"/>
                </a:schemeClr>
              </a:gs>
              <a:gs pos="100000">
                <a:schemeClr val="tx2"/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A75217-7D87-4C71-8F80-833477FCB149}"/>
              </a:ext>
            </a:extLst>
          </p:cNvPr>
          <p:cNvSpPr/>
          <p:nvPr userDrawn="1"/>
        </p:nvSpPr>
        <p:spPr bwMode="hidden"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9AC7DF-BFC1-4044-BB52-C9946AD8A327}"/>
              </a:ext>
            </a:extLst>
          </p:cNvPr>
          <p:cNvSpPr txBox="1">
            <a:spLocks/>
          </p:cNvSpPr>
          <p:nvPr userDrawn="1"/>
        </p:nvSpPr>
        <p:spPr>
          <a:xfrm>
            <a:off x="564569" y="366687"/>
            <a:ext cx="11001004" cy="7061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2014-9EC5-4F8C-BD3D-B60E85EC9FFD}"/>
              </a:ext>
            </a:extLst>
          </p:cNvPr>
          <p:cNvSpPr txBox="1"/>
          <p:nvPr userDrawn="1"/>
        </p:nvSpPr>
        <p:spPr>
          <a:xfrm>
            <a:off x="620895" y="3906060"/>
            <a:ext cx="10962687" cy="2380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2"/>
                </a:solidFill>
              </a:rPr>
              <a:t>If yes, you are good to go!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2"/>
                </a:solidFill>
              </a:rPr>
              <a:t>If the answer is no, you do not have the Metropolis font installed.</a:t>
            </a:r>
          </a:p>
          <a:p>
            <a:pPr>
              <a:lnSpc>
                <a:spcPct val="130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1800" dirty="0">
                <a:solidFill>
                  <a:schemeClr val="tx2"/>
                </a:solidFill>
              </a:rPr>
              <a:t> to download the font</a:t>
            </a:r>
            <a:r>
              <a:rPr lang="en-US" sz="1800" baseline="0" dirty="0">
                <a:solidFill>
                  <a:schemeClr val="tx2"/>
                </a:solidFill>
              </a:rPr>
              <a:t>.</a:t>
            </a:r>
          </a:p>
          <a:p>
            <a:pPr marL="400050" marR="0" lvl="0" indent="-22701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trike="noStrike" baseline="0" dirty="0">
                <a:solidFill>
                  <a:schemeClr val="tx2"/>
                </a:solidFill>
              </a:rPr>
              <a:t>Log in with SSO and select the Brand Assets tab in Brand Central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2"/>
                </a:solidFill>
              </a:rPr>
              <a:t>Need more information on how to install fonts? 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Refer to the quick-start section in the template guidelines or contact Oasis.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2"/>
                </a:solidFill>
              </a:rPr>
              <a:t> 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tx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</a:extLst>
          </p:cNvPr>
          <p:cNvCxnSpPr>
            <a:cxnSpLocks/>
          </p:cNvCxnSpPr>
          <p:nvPr userDrawn="1"/>
        </p:nvCxnSpPr>
        <p:spPr>
          <a:xfrm>
            <a:off x="623364" y="1860778"/>
            <a:ext cx="7299849" cy="0"/>
          </a:xfrm>
          <a:prstGeom prst="line">
            <a:avLst/>
          </a:prstGeom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3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tx2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5F6992-4889-4035-986F-E69979C7B028}"/>
              </a:ext>
            </a:extLst>
          </p:cNvPr>
          <p:cNvGrpSpPr/>
          <p:nvPr userDrawn="1"/>
        </p:nvGrpSpPr>
        <p:grpSpPr>
          <a:xfrm>
            <a:off x="6054922" y="2225997"/>
            <a:ext cx="4699461" cy="542276"/>
            <a:chOff x="6685343" y="2270804"/>
            <a:chExt cx="4699461" cy="542276"/>
          </a:xfrm>
          <a:solidFill>
            <a:schemeClr val="tx2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57C5E2C-9A8F-469D-810E-FD271477DD05}"/>
                </a:ext>
              </a:extLst>
            </p:cNvPr>
            <p:cNvSpPr/>
            <p:nvPr/>
          </p:nvSpPr>
          <p:spPr>
            <a:xfrm>
              <a:off x="9320530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3" y="219"/>
                    <a:pt x="40467" y="2872"/>
                    <a:pt x="45439" y="7959"/>
                  </a:cubicBezTo>
                  <a:cubicBezTo>
                    <a:pt x="50411" y="13047"/>
                    <a:pt x="52987" y="19255"/>
                    <a:pt x="53167" y="26583"/>
                  </a:cubicBezTo>
                  <a:cubicBezTo>
                    <a:pt x="52987" y="34182"/>
                    <a:pt x="50411" y="40468"/>
                    <a:pt x="45439" y="45439"/>
                  </a:cubicBezTo>
                  <a:cubicBezTo>
                    <a:pt x="40467" y="50411"/>
                    <a:pt x="34183" y="52987"/>
                    <a:pt x="26583" y="53167"/>
                  </a:cubicBezTo>
                  <a:cubicBezTo>
                    <a:pt x="18985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5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16D8268-B556-4A2E-A24F-2098FB05E4CA}"/>
                </a:ext>
              </a:extLst>
            </p:cNvPr>
            <p:cNvSpPr/>
            <p:nvPr/>
          </p:nvSpPr>
          <p:spPr>
            <a:xfrm>
              <a:off x="10320655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2" y="219"/>
                    <a:pt x="40468" y="2872"/>
                    <a:pt x="45439" y="7959"/>
                  </a:cubicBezTo>
                  <a:cubicBezTo>
                    <a:pt x="50411" y="13047"/>
                    <a:pt x="52986" y="19255"/>
                    <a:pt x="53167" y="26583"/>
                  </a:cubicBezTo>
                  <a:cubicBezTo>
                    <a:pt x="52986" y="34182"/>
                    <a:pt x="50411" y="40468"/>
                    <a:pt x="45439" y="45439"/>
                  </a:cubicBezTo>
                  <a:cubicBezTo>
                    <a:pt x="40468" y="50411"/>
                    <a:pt x="34182" y="52987"/>
                    <a:pt x="26583" y="53167"/>
                  </a:cubicBezTo>
                  <a:cubicBezTo>
                    <a:pt x="18984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4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4C27A0-5E49-4C0A-B9A5-777E28510D88}"/>
                </a:ext>
              </a:extLst>
            </p:cNvPr>
            <p:cNvSpPr/>
            <p:nvPr/>
          </p:nvSpPr>
          <p:spPr>
            <a:xfrm>
              <a:off x="9176178" y="2273899"/>
              <a:ext cx="38309" cy="432691"/>
            </a:xfrm>
            <a:custGeom>
              <a:avLst/>
              <a:gdLst/>
              <a:ahLst/>
              <a:cxnLst/>
              <a:rect l="l" t="t" r="r" b="b"/>
              <a:pathLst>
                <a:path w="38309" h="432691">
                  <a:moveTo>
                    <a:pt x="0" y="0"/>
                  </a:moveTo>
                  <a:lnTo>
                    <a:pt x="38309" y="0"/>
                  </a:ln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DC2D46-24E8-497A-AE7E-3F29CF07D0E0}"/>
                </a:ext>
              </a:extLst>
            </p:cNvPr>
            <p:cNvSpPr/>
            <p:nvPr/>
          </p:nvSpPr>
          <p:spPr>
            <a:xfrm>
              <a:off x="10871628" y="2273899"/>
              <a:ext cx="263051" cy="432691"/>
            </a:xfrm>
            <a:custGeom>
              <a:avLst/>
              <a:gdLst/>
              <a:ahLst/>
              <a:cxnLst/>
              <a:rect l="l" t="t" r="r" b="b"/>
              <a:pathLst>
                <a:path w="263051" h="432691">
                  <a:moveTo>
                    <a:pt x="0" y="0"/>
                  </a:moveTo>
                  <a:lnTo>
                    <a:pt x="38309" y="0"/>
                  </a:lnTo>
                  <a:lnTo>
                    <a:pt x="38309" y="164610"/>
                  </a:lnTo>
                  <a:cubicBezTo>
                    <a:pt x="47303" y="146708"/>
                    <a:pt x="61058" y="132407"/>
                    <a:pt x="79575" y="121706"/>
                  </a:cubicBezTo>
                  <a:cubicBezTo>
                    <a:pt x="98091" y="111006"/>
                    <a:pt x="119435" y="105521"/>
                    <a:pt x="143603" y="105252"/>
                  </a:cubicBezTo>
                  <a:cubicBezTo>
                    <a:pt x="179471" y="105803"/>
                    <a:pt x="208206" y="117063"/>
                    <a:pt x="229805" y="139033"/>
                  </a:cubicBezTo>
                  <a:cubicBezTo>
                    <a:pt x="251405" y="161002"/>
                    <a:pt x="262487" y="190372"/>
                    <a:pt x="263051" y="227142"/>
                  </a:cubicBezTo>
                  <a:lnTo>
                    <a:pt x="263051" y="432691"/>
                  </a:lnTo>
                  <a:lnTo>
                    <a:pt x="224743" y="432691"/>
                  </a:lnTo>
                  <a:lnTo>
                    <a:pt x="224743" y="232095"/>
                  </a:lnTo>
                  <a:cubicBezTo>
                    <a:pt x="224343" y="204441"/>
                    <a:pt x="216316" y="182359"/>
                    <a:pt x="200663" y="165849"/>
                  </a:cubicBezTo>
                  <a:cubicBezTo>
                    <a:pt x="185011" y="149339"/>
                    <a:pt x="164133" y="140877"/>
                    <a:pt x="138029" y="140464"/>
                  </a:cubicBezTo>
                  <a:cubicBezTo>
                    <a:pt x="109215" y="141019"/>
                    <a:pt x="85549" y="149506"/>
                    <a:pt x="67032" y="165926"/>
                  </a:cubicBezTo>
                  <a:cubicBezTo>
                    <a:pt x="48515" y="182346"/>
                    <a:pt x="38941" y="203370"/>
                    <a:pt x="38309" y="228999"/>
                  </a:cubicBez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B6A4DE9-31A3-428E-B420-424F68D79E41}"/>
                </a:ext>
              </a:extLst>
            </p:cNvPr>
            <p:cNvSpPr/>
            <p:nvPr/>
          </p:nvSpPr>
          <p:spPr>
            <a:xfrm>
              <a:off x="6685343" y="2281329"/>
              <a:ext cx="403593" cy="425261"/>
            </a:xfrm>
            <a:custGeom>
              <a:avLst/>
              <a:gdLst/>
              <a:ahLst/>
              <a:cxnLst/>
              <a:rect l="l" t="t" r="r" b="b"/>
              <a:pathLst>
                <a:path w="403593" h="425261">
                  <a:moveTo>
                    <a:pt x="0" y="0"/>
                  </a:moveTo>
                  <a:lnTo>
                    <a:pt x="39547" y="0"/>
                  </a:lnTo>
                  <a:lnTo>
                    <a:pt x="201797" y="304554"/>
                  </a:lnTo>
                  <a:lnTo>
                    <a:pt x="364046" y="0"/>
                  </a:lnTo>
                  <a:lnTo>
                    <a:pt x="403593" y="0"/>
                  </a:lnTo>
                  <a:lnTo>
                    <a:pt x="403593" y="425261"/>
                  </a:lnTo>
                  <a:lnTo>
                    <a:pt x="364046" y="425261"/>
                  </a:lnTo>
                  <a:lnTo>
                    <a:pt x="364046" y="84186"/>
                  </a:lnTo>
                  <a:lnTo>
                    <a:pt x="201797" y="388740"/>
                  </a:lnTo>
                  <a:lnTo>
                    <a:pt x="39547" y="84186"/>
                  </a:lnTo>
                  <a:lnTo>
                    <a:pt x="39547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221A60B-A1D2-4D5F-ADCD-2B3BF1989BD1}"/>
                </a:ext>
              </a:extLst>
            </p:cNvPr>
            <p:cNvSpPr/>
            <p:nvPr/>
          </p:nvSpPr>
          <p:spPr>
            <a:xfrm>
              <a:off x="9980992" y="2281329"/>
              <a:ext cx="276052" cy="425261"/>
            </a:xfrm>
            <a:custGeom>
              <a:avLst/>
              <a:gdLst/>
              <a:ahLst/>
              <a:cxnLst/>
              <a:rect l="l" t="t" r="r" b="b"/>
              <a:pathLst>
                <a:path w="276052" h="425261">
                  <a:moveTo>
                    <a:pt x="0" y="0"/>
                  </a:moveTo>
                  <a:lnTo>
                    <a:pt x="39547" y="0"/>
                  </a:lnTo>
                  <a:lnTo>
                    <a:pt x="39547" y="387572"/>
                  </a:lnTo>
                  <a:lnTo>
                    <a:pt x="276052" y="387572"/>
                  </a:lnTo>
                  <a:lnTo>
                    <a:pt x="276052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738972-CA48-44E6-B7DD-E4E8B81F3D9E}"/>
                </a:ext>
              </a:extLst>
            </p:cNvPr>
            <p:cNvSpPr/>
            <p:nvPr/>
          </p:nvSpPr>
          <p:spPr>
            <a:xfrm>
              <a:off x="7532020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4" y="0"/>
                  </a:lnTo>
                  <a:lnTo>
                    <a:pt x="90314" y="87916"/>
                  </a:lnTo>
                  <a:lnTo>
                    <a:pt x="170801" y="87916"/>
                  </a:lnTo>
                  <a:lnTo>
                    <a:pt x="170801" y="123129"/>
                  </a:lnTo>
                  <a:lnTo>
                    <a:pt x="90314" y="123129"/>
                  </a:lnTo>
                  <a:lnTo>
                    <a:pt x="90314" y="333695"/>
                  </a:lnTo>
                  <a:cubicBezTo>
                    <a:pt x="90598" y="347552"/>
                    <a:pt x="94365" y="358699"/>
                    <a:pt x="101613" y="367138"/>
                  </a:cubicBezTo>
                  <a:cubicBezTo>
                    <a:pt x="108862" y="375576"/>
                    <a:pt x="117891" y="379911"/>
                    <a:pt x="128700" y="380143"/>
                  </a:cubicBezTo>
                  <a:cubicBezTo>
                    <a:pt x="136207" y="380079"/>
                    <a:pt x="143172" y="378814"/>
                    <a:pt x="149596" y="376350"/>
                  </a:cubicBezTo>
                  <a:cubicBezTo>
                    <a:pt x="156019" y="373886"/>
                    <a:pt x="161436" y="370608"/>
                    <a:pt x="165848" y="366518"/>
                  </a:cubicBezTo>
                  <a:lnTo>
                    <a:pt x="185660" y="394970"/>
                  </a:lnTo>
                  <a:cubicBezTo>
                    <a:pt x="177185" y="401495"/>
                    <a:pt x="167821" y="406514"/>
                    <a:pt x="157567" y="410028"/>
                  </a:cubicBezTo>
                  <a:cubicBezTo>
                    <a:pt x="147313" y="413541"/>
                    <a:pt x="136865" y="415317"/>
                    <a:pt x="126224" y="415356"/>
                  </a:cubicBezTo>
                  <a:cubicBezTo>
                    <a:pt x="104177" y="414934"/>
                    <a:pt x="86392" y="407284"/>
                    <a:pt x="72869" y="392407"/>
                  </a:cubicBezTo>
                  <a:cubicBezTo>
                    <a:pt x="59345" y="377530"/>
                    <a:pt x="52391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C0E3A6F-0249-4454-864B-04BF720A73B8}"/>
                </a:ext>
              </a:extLst>
            </p:cNvPr>
            <p:cNvSpPr/>
            <p:nvPr/>
          </p:nvSpPr>
          <p:spPr>
            <a:xfrm>
              <a:off x="11199144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5" y="0"/>
                  </a:lnTo>
                  <a:lnTo>
                    <a:pt x="90315" y="87916"/>
                  </a:lnTo>
                  <a:lnTo>
                    <a:pt x="170802" y="87916"/>
                  </a:lnTo>
                  <a:lnTo>
                    <a:pt x="170802" y="123129"/>
                  </a:lnTo>
                  <a:lnTo>
                    <a:pt x="90315" y="123129"/>
                  </a:lnTo>
                  <a:lnTo>
                    <a:pt x="90315" y="333695"/>
                  </a:lnTo>
                  <a:cubicBezTo>
                    <a:pt x="90599" y="347552"/>
                    <a:pt x="94366" y="358699"/>
                    <a:pt x="101614" y="367138"/>
                  </a:cubicBezTo>
                  <a:cubicBezTo>
                    <a:pt x="108863" y="375576"/>
                    <a:pt x="117892" y="379911"/>
                    <a:pt x="128701" y="380143"/>
                  </a:cubicBezTo>
                  <a:cubicBezTo>
                    <a:pt x="136208" y="380079"/>
                    <a:pt x="143173" y="378814"/>
                    <a:pt x="149596" y="376350"/>
                  </a:cubicBezTo>
                  <a:cubicBezTo>
                    <a:pt x="156020" y="373886"/>
                    <a:pt x="161437" y="370608"/>
                    <a:pt x="165848" y="366518"/>
                  </a:cubicBezTo>
                  <a:lnTo>
                    <a:pt x="185660" y="394970"/>
                  </a:lnTo>
                  <a:cubicBezTo>
                    <a:pt x="177186" y="401495"/>
                    <a:pt x="167822" y="406514"/>
                    <a:pt x="157568" y="410028"/>
                  </a:cubicBezTo>
                  <a:cubicBezTo>
                    <a:pt x="147314" y="413541"/>
                    <a:pt x="136866" y="415317"/>
                    <a:pt x="126224" y="415356"/>
                  </a:cubicBezTo>
                  <a:cubicBezTo>
                    <a:pt x="104178" y="414934"/>
                    <a:pt x="86393" y="407284"/>
                    <a:pt x="72870" y="392407"/>
                  </a:cubicBezTo>
                  <a:cubicBezTo>
                    <a:pt x="59346" y="377530"/>
                    <a:pt x="52392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BD5D52F-83DC-4C29-BFF9-C29AC76D694C}"/>
                </a:ext>
              </a:extLst>
            </p:cNvPr>
            <p:cNvSpPr/>
            <p:nvPr/>
          </p:nvSpPr>
          <p:spPr>
            <a:xfrm>
              <a:off x="7184309" y="2379151"/>
              <a:ext cx="309486" cy="334869"/>
            </a:xfrm>
            <a:custGeom>
              <a:avLst/>
              <a:gdLst/>
              <a:ahLst/>
              <a:cxnLst/>
              <a:rect l="l" t="t" r="r" b="b"/>
              <a:pathLst>
                <a:path w="309486" h="334869">
                  <a:moveTo>
                    <a:pt x="157840" y="0"/>
                  </a:moveTo>
                  <a:cubicBezTo>
                    <a:pt x="205615" y="720"/>
                    <a:pt x="242734" y="17376"/>
                    <a:pt x="269197" y="49965"/>
                  </a:cubicBezTo>
                  <a:cubicBezTo>
                    <a:pt x="295660" y="82555"/>
                    <a:pt x="309089" y="126754"/>
                    <a:pt x="309486" y="182564"/>
                  </a:cubicBezTo>
                  <a:lnTo>
                    <a:pt x="38928" y="182564"/>
                  </a:lnTo>
                  <a:cubicBezTo>
                    <a:pt x="42863" y="216445"/>
                    <a:pt x="55740" y="244247"/>
                    <a:pt x="77559" y="265969"/>
                  </a:cubicBezTo>
                  <a:cubicBezTo>
                    <a:pt x="99377" y="287692"/>
                    <a:pt x="126963" y="298921"/>
                    <a:pt x="160317" y="299656"/>
                  </a:cubicBezTo>
                  <a:cubicBezTo>
                    <a:pt x="181013" y="299488"/>
                    <a:pt x="201090" y="295797"/>
                    <a:pt x="220547" y="288582"/>
                  </a:cubicBezTo>
                  <a:cubicBezTo>
                    <a:pt x="240005" y="281367"/>
                    <a:pt x="255436" y="271635"/>
                    <a:pt x="266842" y="259387"/>
                  </a:cubicBezTo>
                  <a:lnTo>
                    <a:pt x="290950" y="285407"/>
                  </a:lnTo>
                  <a:cubicBezTo>
                    <a:pt x="276534" y="300459"/>
                    <a:pt x="257271" y="312414"/>
                    <a:pt x="233160" y="321273"/>
                  </a:cubicBezTo>
                  <a:cubicBezTo>
                    <a:pt x="209050" y="330132"/>
                    <a:pt x="184975" y="334664"/>
                    <a:pt x="160937" y="334869"/>
                  </a:cubicBezTo>
                  <a:cubicBezTo>
                    <a:pt x="132043" y="334568"/>
                    <a:pt x="105473" y="327127"/>
                    <a:pt x="81227" y="312548"/>
                  </a:cubicBezTo>
                  <a:cubicBezTo>
                    <a:pt x="56980" y="297968"/>
                    <a:pt x="37482" y="278056"/>
                    <a:pt x="22732" y="252812"/>
                  </a:cubicBezTo>
                  <a:cubicBezTo>
                    <a:pt x="7982" y="227567"/>
                    <a:pt x="405" y="198797"/>
                    <a:pt x="0" y="166502"/>
                  </a:cubicBezTo>
                  <a:cubicBezTo>
                    <a:pt x="343" y="134622"/>
                    <a:pt x="7561" y="106198"/>
                    <a:pt x="21654" y="81230"/>
                  </a:cubicBezTo>
                  <a:cubicBezTo>
                    <a:pt x="35746" y="56262"/>
                    <a:pt x="54656" y="36557"/>
                    <a:pt x="78382" y="22115"/>
                  </a:cubicBezTo>
                  <a:cubicBezTo>
                    <a:pt x="102109" y="7673"/>
                    <a:pt x="128595" y="301"/>
                    <a:pt x="157840" y="0"/>
                  </a:cubicBezTo>
                  <a:close/>
                  <a:moveTo>
                    <a:pt x="159079" y="35212"/>
                  </a:moveTo>
                  <a:cubicBezTo>
                    <a:pt x="127505" y="35742"/>
                    <a:pt x="100848" y="46145"/>
                    <a:pt x="79107" y="66423"/>
                  </a:cubicBezTo>
                  <a:cubicBezTo>
                    <a:pt x="57366" y="86700"/>
                    <a:pt x="44179" y="113676"/>
                    <a:pt x="39547" y="147351"/>
                  </a:cubicBezTo>
                  <a:lnTo>
                    <a:pt x="271796" y="147351"/>
                  </a:lnTo>
                  <a:cubicBezTo>
                    <a:pt x="268881" y="114489"/>
                    <a:pt x="257836" y="87745"/>
                    <a:pt x="238663" y="67120"/>
                  </a:cubicBezTo>
                  <a:cubicBezTo>
                    <a:pt x="219489" y="46494"/>
                    <a:pt x="192961" y="35858"/>
                    <a:pt x="159079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A50D27D-9134-4260-9625-A03ACB43BB75}"/>
                </a:ext>
              </a:extLst>
            </p:cNvPr>
            <p:cNvSpPr/>
            <p:nvPr/>
          </p:nvSpPr>
          <p:spPr>
            <a:xfrm>
              <a:off x="7784908" y="2379151"/>
              <a:ext cx="162134" cy="327439"/>
            </a:xfrm>
            <a:custGeom>
              <a:avLst/>
              <a:gdLst/>
              <a:ahLst/>
              <a:cxnLst/>
              <a:rect l="l" t="t" r="r" b="b"/>
              <a:pathLst>
                <a:path w="162134" h="327439">
                  <a:moveTo>
                    <a:pt x="162134" y="0"/>
                  </a:moveTo>
                  <a:lnTo>
                    <a:pt x="162134" y="35212"/>
                  </a:lnTo>
                  <a:cubicBezTo>
                    <a:pt x="125283" y="35792"/>
                    <a:pt x="95591" y="46396"/>
                    <a:pt x="73057" y="67025"/>
                  </a:cubicBezTo>
                  <a:cubicBezTo>
                    <a:pt x="50523" y="87655"/>
                    <a:pt x="38941" y="114831"/>
                    <a:pt x="38309" y="148556"/>
                  </a:cubicBezTo>
                  <a:lnTo>
                    <a:pt x="38309" y="327439"/>
                  </a:lnTo>
                  <a:lnTo>
                    <a:pt x="0" y="327439"/>
                  </a:lnTo>
                  <a:lnTo>
                    <a:pt x="0" y="7429"/>
                  </a:lnTo>
                  <a:lnTo>
                    <a:pt x="38309" y="7429"/>
                  </a:lnTo>
                  <a:lnTo>
                    <a:pt x="38309" y="74217"/>
                  </a:lnTo>
                  <a:cubicBezTo>
                    <a:pt x="47338" y="51898"/>
                    <a:pt x="62713" y="34035"/>
                    <a:pt x="84434" y="20628"/>
                  </a:cubicBezTo>
                  <a:cubicBezTo>
                    <a:pt x="106154" y="7222"/>
                    <a:pt x="132054" y="345"/>
                    <a:pt x="1621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9AAAC-AEE1-41E7-98D0-8AAAA66A65F2}"/>
                </a:ext>
              </a:extLst>
            </p:cNvPr>
            <p:cNvSpPr/>
            <p:nvPr/>
          </p:nvSpPr>
          <p:spPr>
            <a:xfrm>
              <a:off x="7992696" y="2379151"/>
              <a:ext cx="330536" cy="334869"/>
            </a:xfrm>
            <a:custGeom>
              <a:avLst/>
              <a:gdLst/>
              <a:ahLst/>
              <a:cxnLst/>
              <a:rect l="l" t="t" r="r" b="b"/>
              <a:pathLst>
                <a:path w="330536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2" y="83060"/>
                  </a:cubicBezTo>
                  <a:cubicBezTo>
                    <a:pt x="322585" y="108185"/>
                    <a:pt x="330170" y="136207"/>
                    <a:pt x="330536" y="167125"/>
                  </a:cubicBezTo>
                  <a:cubicBezTo>
                    <a:pt x="330170" y="198051"/>
                    <a:pt x="322585" y="226126"/>
                    <a:pt x="307782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2" y="334495"/>
                    <a:pt x="107084" y="326788"/>
                    <a:pt x="82234" y="311748"/>
                  </a:cubicBezTo>
                  <a:cubicBezTo>
                    <a:pt x="57384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4" y="37901"/>
                    <a:pt x="82234" y="22960"/>
                  </a:cubicBezTo>
                  <a:cubicBezTo>
                    <a:pt x="107084" y="8019"/>
                    <a:pt x="134762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D99233-8B51-431E-B7AE-9CFD2F67C3E6}"/>
                </a:ext>
              </a:extLst>
            </p:cNvPr>
            <p:cNvSpPr/>
            <p:nvPr/>
          </p:nvSpPr>
          <p:spPr>
            <a:xfrm>
              <a:off x="8404653" y="2379151"/>
              <a:ext cx="303913" cy="433929"/>
            </a:xfrm>
            <a:custGeom>
              <a:avLst/>
              <a:gdLst/>
              <a:ahLst/>
              <a:cxnLst/>
              <a:rect l="l" t="t" r="r" b="b"/>
              <a:pathLst>
                <a:path w="303913" h="433929">
                  <a:moveTo>
                    <a:pt x="157842" y="0"/>
                  </a:moveTo>
                  <a:cubicBezTo>
                    <a:pt x="199966" y="1002"/>
                    <a:pt x="234608" y="16936"/>
                    <a:pt x="261767" y="47802"/>
                  </a:cubicBezTo>
                  <a:cubicBezTo>
                    <a:pt x="288926" y="78669"/>
                    <a:pt x="302975" y="118456"/>
                    <a:pt x="303913" y="167163"/>
                  </a:cubicBezTo>
                  <a:cubicBezTo>
                    <a:pt x="302975" y="216136"/>
                    <a:pt x="288926" y="256082"/>
                    <a:pt x="261767" y="287003"/>
                  </a:cubicBezTo>
                  <a:cubicBezTo>
                    <a:pt x="234608" y="317924"/>
                    <a:pt x="199966" y="333879"/>
                    <a:pt x="157842" y="334869"/>
                  </a:cubicBezTo>
                  <a:cubicBezTo>
                    <a:pt x="131378" y="334665"/>
                    <a:pt x="107972" y="328432"/>
                    <a:pt x="87624" y="316172"/>
                  </a:cubicBezTo>
                  <a:cubicBezTo>
                    <a:pt x="67276" y="303912"/>
                    <a:pt x="50837" y="286849"/>
                    <a:pt x="38308" y="264985"/>
                  </a:cubicBezTo>
                  <a:lnTo>
                    <a:pt x="38308" y="433929"/>
                  </a:lnTo>
                  <a:lnTo>
                    <a:pt x="0" y="433929"/>
                  </a:lnTo>
                  <a:lnTo>
                    <a:pt x="0" y="7429"/>
                  </a:lnTo>
                  <a:lnTo>
                    <a:pt x="38308" y="7429"/>
                  </a:lnTo>
                  <a:lnTo>
                    <a:pt x="38308" y="69894"/>
                  </a:lnTo>
                  <a:cubicBezTo>
                    <a:pt x="50837" y="48025"/>
                    <a:pt x="67276" y="30959"/>
                    <a:pt x="87624" y="18698"/>
                  </a:cubicBezTo>
                  <a:cubicBezTo>
                    <a:pt x="107972" y="6437"/>
                    <a:pt x="131378" y="204"/>
                    <a:pt x="157842" y="0"/>
                  </a:cubicBezTo>
                  <a:close/>
                  <a:moveTo>
                    <a:pt x="150410" y="35212"/>
                  </a:moveTo>
                  <a:cubicBezTo>
                    <a:pt x="117017" y="35870"/>
                    <a:pt x="90127" y="48179"/>
                    <a:pt x="69740" y="72139"/>
                  </a:cubicBezTo>
                  <a:cubicBezTo>
                    <a:pt x="49354" y="96098"/>
                    <a:pt x="38876" y="127760"/>
                    <a:pt x="38308" y="167125"/>
                  </a:cubicBezTo>
                  <a:cubicBezTo>
                    <a:pt x="38876" y="206515"/>
                    <a:pt x="49354" y="238281"/>
                    <a:pt x="69740" y="262421"/>
                  </a:cubicBezTo>
                  <a:cubicBezTo>
                    <a:pt x="90127" y="286561"/>
                    <a:pt x="117017" y="298972"/>
                    <a:pt x="150410" y="299656"/>
                  </a:cubicBezTo>
                  <a:cubicBezTo>
                    <a:pt x="183312" y="298856"/>
                    <a:pt x="210253" y="286212"/>
                    <a:pt x="231233" y="261724"/>
                  </a:cubicBezTo>
                  <a:cubicBezTo>
                    <a:pt x="252213" y="237235"/>
                    <a:pt x="263051" y="205703"/>
                    <a:pt x="263747" y="167125"/>
                  </a:cubicBezTo>
                  <a:cubicBezTo>
                    <a:pt x="263051" y="128573"/>
                    <a:pt x="252213" y="97143"/>
                    <a:pt x="231233" y="72836"/>
                  </a:cubicBezTo>
                  <a:cubicBezTo>
                    <a:pt x="210253" y="48528"/>
                    <a:pt x="183312" y="35987"/>
                    <a:pt x="150410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9B1F118-34ED-4FB8-A180-737A1399C241}"/>
                </a:ext>
              </a:extLst>
            </p:cNvPr>
            <p:cNvSpPr/>
            <p:nvPr/>
          </p:nvSpPr>
          <p:spPr>
            <a:xfrm>
              <a:off x="8764222" y="2379151"/>
              <a:ext cx="330535" cy="334869"/>
            </a:xfrm>
            <a:custGeom>
              <a:avLst/>
              <a:gdLst/>
              <a:ahLst/>
              <a:cxnLst/>
              <a:rect l="l" t="t" r="r" b="b"/>
              <a:pathLst>
                <a:path w="330535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1" y="83060"/>
                  </a:cubicBezTo>
                  <a:cubicBezTo>
                    <a:pt x="322585" y="108185"/>
                    <a:pt x="330169" y="136207"/>
                    <a:pt x="330535" y="167125"/>
                  </a:cubicBezTo>
                  <a:cubicBezTo>
                    <a:pt x="330169" y="198051"/>
                    <a:pt x="322585" y="226126"/>
                    <a:pt x="307781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1" y="334495"/>
                    <a:pt x="107083" y="326788"/>
                    <a:pt x="82234" y="311748"/>
                  </a:cubicBezTo>
                  <a:cubicBezTo>
                    <a:pt x="57383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3" y="37901"/>
                    <a:pt x="82234" y="22960"/>
                  </a:cubicBezTo>
                  <a:cubicBezTo>
                    <a:pt x="107083" y="8019"/>
                    <a:pt x="134761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9817CB1-DAD9-42CD-BEDA-3ADB122B8709}"/>
                </a:ext>
              </a:extLst>
            </p:cNvPr>
            <p:cNvSpPr/>
            <p:nvPr/>
          </p:nvSpPr>
          <p:spPr>
            <a:xfrm>
              <a:off x="9443830" y="2379151"/>
              <a:ext cx="247572" cy="334869"/>
            </a:xfrm>
            <a:custGeom>
              <a:avLst/>
              <a:gdLst/>
              <a:ahLst/>
              <a:cxnLst/>
              <a:rect l="l" t="t" r="r" b="b"/>
              <a:pathLst>
                <a:path w="247572" h="334869">
                  <a:moveTo>
                    <a:pt x="127498" y="0"/>
                  </a:moveTo>
                  <a:cubicBezTo>
                    <a:pt x="147218" y="103"/>
                    <a:pt x="166934" y="3295"/>
                    <a:pt x="186644" y="9575"/>
                  </a:cubicBezTo>
                  <a:cubicBezTo>
                    <a:pt x="206354" y="15856"/>
                    <a:pt x="224810" y="24609"/>
                    <a:pt x="242012" y="35833"/>
                  </a:cubicBezTo>
                  <a:lnTo>
                    <a:pt x="222857" y="65559"/>
                  </a:lnTo>
                  <a:cubicBezTo>
                    <a:pt x="206974" y="55624"/>
                    <a:pt x="190931" y="48089"/>
                    <a:pt x="174726" y="42954"/>
                  </a:cubicBezTo>
                  <a:cubicBezTo>
                    <a:pt x="158521" y="37819"/>
                    <a:pt x="142778" y="35238"/>
                    <a:pt x="127498" y="35212"/>
                  </a:cubicBezTo>
                  <a:cubicBezTo>
                    <a:pt x="107457" y="35367"/>
                    <a:pt x="90706" y="39857"/>
                    <a:pt x="77246" y="48683"/>
                  </a:cubicBezTo>
                  <a:cubicBezTo>
                    <a:pt x="63786" y="57508"/>
                    <a:pt x="56792" y="69739"/>
                    <a:pt x="56263" y="85377"/>
                  </a:cubicBezTo>
                  <a:cubicBezTo>
                    <a:pt x="56004" y="99440"/>
                    <a:pt x="62715" y="110949"/>
                    <a:pt x="76394" y="119903"/>
                  </a:cubicBezTo>
                  <a:cubicBezTo>
                    <a:pt x="90074" y="128857"/>
                    <a:pt x="112270" y="138198"/>
                    <a:pt x="142984" y="147927"/>
                  </a:cubicBezTo>
                  <a:cubicBezTo>
                    <a:pt x="173358" y="156519"/>
                    <a:pt x="198222" y="167667"/>
                    <a:pt x="217578" y="181369"/>
                  </a:cubicBezTo>
                  <a:cubicBezTo>
                    <a:pt x="236933" y="195071"/>
                    <a:pt x="246931" y="215508"/>
                    <a:pt x="247572" y="242680"/>
                  </a:cubicBezTo>
                  <a:cubicBezTo>
                    <a:pt x="246802" y="270365"/>
                    <a:pt x="235668" y="292542"/>
                    <a:pt x="214171" y="309212"/>
                  </a:cubicBezTo>
                  <a:cubicBezTo>
                    <a:pt x="192674" y="325881"/>
                    <a:pt x="165434" y="334434"/>
                    <a:pt x="132453" y="334869"/>
                  </a:cubicBezTo>
                  <a:cubicBezTo>
                    <a:pt x="109819" y="334780"/>
                    <a:pt x="86962" y="330634"/>
                    <a:pt x="63881" y="322433"/>
                  </a:cubicBezTo>
                  <a:cubicBezTo>
                    <a:pt x="40800" y="314231"/>
                    <a:pt x="19507" y="302510"/>
                    <a:pt x="0" y="287270"/>
                  </a:cubicBezTo>
                  <a:lnTo>
                    <a:pt x="21044" y="258782"/>
                  </a:lnTo>
                  <a:cubicBezTo>
                    <a:pt x="39390" y="272136"/>
                    <a:pt x="58025" y="282277"/>
                    <a:pt x="76948" y="289205"/>
                  </a:cubicBezTo>
                  <a:cubicBezTo>
                    <a:pt x="95870" y="296134"/>
                    <a:pt x="114372" y="299618"/>
                    <a:pt x="132453" y="299656"/>
                  </a:cubicBezTo>
                  <a:cubicBezTo>
                    <a:pt x="155166" y="299372"/>
                    <a:pt x="173543" y="294366"/>
                    <a:pt x="187584" y="284638"/>
                  </a:cubicBezTo>
                  <a:cubicBezTo>
                    <a:pt x="201624" y="274910"/>
                    <a:pt x="208851" y="262162"/>
                    <a:pt x="209264" y="246396"/>
                  </a:cubicBezTo>
                  <a:cubicBezTo>
                    <a:pt x="208942" y="229481"/>
                    <a:pt x="201224" y="216244"/>
                    <a:pt x="186112" y="206683"/>
                  </a:cubicBezTo>
                  <a:cubicBezTo>
                    <a:pt x="171000" y="197123"/>
                    <a:pt x="150430" y="188685"/>
                    <a:pt x="124401" y="181369"/>
                  </a:cubicBezTo>
                  <a:cubicBezTo>
                    <a:pt x="86371" y="170622"/>
                    <a:pt x="59031" y="158210"/>
                    <a:pt x="42382" y="144133"/>
                  </a:cubicBezTo>
                  <a:cubicBezTo>
                    <a:pt x="25733" y="130057"/>
                    <a:pt x="17590" y="111917"/>
                    <a:pt x="17954" y="89712"/>
                  </a:cubicBezTo>
                  <a:cubicBezTo>
                    <a:pt x="18686" y="62673"/>
                    <a:pt x="29278" y="41063"/>
                    <a:pt x="49729" y="24883"/>
                  </a:cubicBezTo>
                  <a:cubicBezTo>
                    <a:pt x="70181" y="8703"/>
                    <a:pt x="96104" y="409"/>
                    <a:pt x="1274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965CEB0-3B0E-4C5D-82CE-B28C6B20C2B1}"/>
                </a:ext>
              </a:extLst>
            </p:cNvPr>
            <p:cNvSpPr/>
            <p:nvPr/>
          </p:nvSpPr>
          <p:spPr>
            <a:xfrm>
              <a:off x="10449527" y="2379151"/>
              <a:ext cx="305770" cy="433929"/>
            </a:xfrm>
            <a:custGeom>
              <a:avLst/>
              <a:gdLst/>
              <a:ahLst/>
              <a:cxnLst/>
              <a:rect l="l" t="t" r="r" b="b"/>
              <a:pathLst>
                <a:path w="305770" h="433929">
                  <a:moveTo>
                    <a:pt x="144833" y="0"/>
                  </a:moveTo>
                  <a:cubicBezTo>
                    <a:pt x="172238" y="138"/>
                    <a:pt x="196392" y="6193"/>
                    <a:pt x="217295" y="18166"/>
                  </a:cubicBezTo>
                  <a:cubicBezTo>
                    <a:pt x="238197" y="30138"/>
                    <a:pt x="254920" y="47197"/>
                    <a:pt x="267462" y="69342"/>
                  </a:cubicBezTo>
                  <a:lnTo>
                    <a:pt x="267462" y="7429"/>
                  </a:lnTo>
                  <a:lnTo>
                    <a:pt x="305770" y="7429"/>
                  </a:lnTo>
                  <a:lnTo>
                    <a:pt x="305770" y="293411"/>
                  </a:lnTo>
                  <a:cubicBezTo>
                    <a:pt x="304987" y="335306"/>
                    <a:pt x="290628" y="369024"/>
                    <a:pt x="262693" y="394562"/>
                  </a:cubicBezTo>
                  <a:cubicBezTo>
                    <a:pt x="234759" y="420100"/>
                    <a:pt x="197950" y="433223"/>
                    <a:pt x="152265" y="433929"/>
                  </a:cubicBezTo>
                  <a:cubicBezTo>
                    <a:pt x="126743" y="433698"/>
                    <a:pt x="102539" y="429681"/>
                    <a:pt x="79653" y="421880"/>
                  </a:cubicBezTo>
                  <a:cubicBezTo>
                    <a:pt x="56767" y="414078"/>
                    <a:pt x="37837" y="403878"/>
                    <a:pt x="22863" y="391281"/>
                  </a:cubicBezTo>
                  <a:lnTo>
                    <a:pt x="40165" y="360299"/>
                  </a:lnTo>
                  <a:cubicBezTo>
                    <a:pt x="53533" y="372201"/>
                    <a:pt x="69687" y="381547"/>
                    <a:pt x="88629" y="388337"/>
                  </a:cubicBezTo>
                  <a:cubicBezTo>
                    <a:pt x="107569" y="395128"/>
                    <a:pt x="127130" y="398587"/>
                    <a:pt x="147310" y="398716"/>
                  </a:cubicBezTo>
                  <a:cubicBezTo>
                    <a:pt x="184561" y="398393"/>
                    <a:pt x="213799" y="388971"/>
                    <a:pt x="235023" y="370449"/>
                  </a:cubicBezTo>
                  <a:cubicBezTo>
                    <a:pt x="256249" y="351928"/>
                    <a:pt x="267062" y="326249"/>
                    <a:pt x="267462" y="293411"/>
                  </a:cubicBezTo>
                  <a:lnTo>
                    <a:pt x="267462" y="234017"/>
                  </a:lnTo>
                  <a:cubicBezTo>
                    <a:pt x="254843" y="256428"/>
                    <a:pt x="237965" y="273648"/>
                    <a:pt x="216830" y="285678"/>
                  </a:cubicBezTo>
                  <a:cubicBezTo>
                    <a:pt x="195696" y="297707"/>
                    <a:pt x="171696" y="303786"/>
                    <a:pt x="144833" y="303913"/>
                  </a:cubicBezTo>
                  <a:cubicBezTo>
                    <a:pt x="102761" y="303026"/>
                    <a:pt x="68325" y="288564"/>
                    <a:pt x="41527" y="260527"/>
                  </a:cubicBezTo>
                  <a:cubicBezTo>
                    <a:pt x="14729" y="232489"/>
                    <a:pt x="886" y="196196"/>
                    <a:pt x="0" y="151646"/>
                  </a:cubicBezTo>
                  <a:cubicBezTo>
                    <a:pt x="886" y="107393"/>
                    <a:pt x="14729" y="71281"/>
                    <a:pt x="41527" y="43308"/>
                  </a:cubicBezTo>
                  <a:cubicBezTo>
                    <a:pt x="68325" y="15335"/>
                    <a:pt x="102761" y="899"/>
                    <a:pt x="144833" y="0"/>
                  </a:cubicBezTo>
                  <a:close/>
                  <a:moveTo>
                    <a:pt x="152265" y="35212"/>
                  </a:moveTo>
                  <a:cubicBezTo>
                    <a:pt x="119685" y="35921"/>
                    <a:pt x="93028" y="47045"/>
                    <a:pt x="72294" y="68583"/>
                  </a:cubicBezTo>
                  <a:cubicBezTo>
                    <a:pt x="51559" y="90122"/>
                    <a:pt x="40849" y="117823"/>
                    <a:pt x="40165" y="151685"/>
                  </a:cubicBezTo>
                  <a:cubicBezTo>
                    <a:pt x="40849" y="185815"/>
                    <a:pt x="51559" y="213675"/>
                    <a:pt x="72294" y="235267"/>
                  </a:cubicBezTo>
                  <a:cubicBezTo>
                    <a:pt x="93028" y="256859"/>
                    <a:pt x="119685" y="268003"/>
                    <a:pt x="152265" y="268700"/>
                  </a:cubicBezTo>
                  <a:cubicBezTo>
                    <a:pt x="186057" y="268120"/>
                    <a:pt x="213540" y="257207"/>
                    <a:pt x="234714" y="235959"/>
                  </a:cubicBezTo>
                  <a:cubicBezTo>
                    <a:pt x="255888" y="214711"/>
                    <a:pt x="266804" y="186607"/>
                    <a:pt x="267462" y="151646"/>
                  </a:cubicBezTo>
                  <a:cubicBezTo>
                    <a:pt x="266804" y="116989"/>
                    <a:pt x="255888" y="89068"/>
                    <a:pt x="234714" y="67882"/>
                  </a:cubicBezTo>
                  <a:cubicBezTo>
                    <a:pt x="213540" y="46696"/>
                    <a:pt x="186057" y="35806"/>
                    <a:pt x="152265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78B23A-632F-4FF2-B1DB-D62779A331A5}"/>
                </a:ext>
              </a:extLst>
            </p:cNvPr>
            <p:cNvSpPr/>
            <p:nvPr/>
          </p:nvSpPr>
          <p:spPr>
            <a:xfrm>
              <a:off x="9327958" y="2386580"/>
              <a:ext cx="38308" cy="320010"/>
            </a:xfrm>
            <a:custGeom>
              <a:avLst/>
              <a:gdLst/>
              <a:ahLst/>
              <a:cxnLst/>
              <a:rect l="l" t="t" r="r" b="b"/>
              <a:pathLst>
                <a:path w="38308" h="320010">
                  <a:moveTo>
                    <a:pt x="0" y="0"/>
                  </a:moveTo>
                  <a:lnTo>
                    <a:pt x="38308" y="0"/>
                  </a:lnTo>
                  <a:lnTo>
                    <a:pt x="38308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24329D5-649B-4928-85CD-14362B04489C}"/>
                </a:ext>
              </a:extLst>
            </p:cNvPr>
            <p:cNvSpPr/>
            <p:nvPr/>
          </p:nvSpPr>
          <p:spPr>
            <a:xfrm>
              <a:off x="10328084" y="2386580"/>
              <a:ext cx="38309" cy="320010"/>
            </a:xfrm>
            <a:custGeom>
              <a:avLst/>
              <a:gdLst/>
              <a:ahLst/>
              <a:cxnLst/>
              <a:rect l="l" t="t" r="r" b="b"/>
              <a:pathLst>
                <a:path w="38309" h="320010">
                  <a:moveTo>
                    <a:pt x="0" y="0"/>
                  </a:moveTo>
                  <a:lnTo>
                    <a:pt x="38309" y="0"/>
                  </a:lnTo>
                  <a:lnTo>
                    <a:pt x="38309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64E83D4-30F6-4C59-8FFA-AD2FC2966221}"/>
              </a:ext>
            </a:extLst>
          </p:cNvPr>
          <p:cNvGrpSpPr/>
          <p:nvPr userDrawn="1"/>
        </p:nvGrpSpPr>
        <p:grpSpPr>
          <a:xfrm>
            <a:off x="672458" y="2225997"/>
            <a:ext cx="3021853" cy="546070"/>
            <a:chOff x="2656324" y="2163854"/>
            <a:chExt cx="3021853" cy="546070"/>
          </a:xfrm>
          <a:solidFill>
            <a:schemeClr val="tx2"/>
          </a:solidFill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051B0B-E539-41DA-BF1C-88B850B08AC1}"/>
                </a:ext>
              </a:extLst>
            </p:cNvPr>
            <p:cNvSpPr txBox="1">
              <a:spLocks/>
            </p:cNvSpPr>
            <p:nvPr/>
          </p:nvSpPr>
          <p:spPr>
            <a:xfrm>
              <a:off x="5302274" y="2163854"/>
              <a:ext cx="61293" cy="61294"/>
            </a:xfrm>
            <a:custGeom>
              <a:avLst/>
              <a:gdLst/>
              <a:ahLst/>
              <a:cxnLst/>
              <a:rect l="l" t="t" r="r" b="b"/>
              <a:pathLst>
                <a:path w="61293" h="61294">
                  <a:moveTo>
                    <a:pt x="30956" y="0"/>
                  </a:moveTo>
                  <a:cubicBezTo>
                    <a:pt x="39211" y="0"/>
                    <a:pt x="46331" y="2993"/>
                    <a:pt x="52316" y="8978"/>
                  </a:cubicBezTo>
                  <a:cubicBezTo>
                    <a:pt x="58301" y="14963"/>
                    <a:pt x="61293" y="22083"/>
                    <a:pt x="61293" y="30338"/>
                  </a:cubicBezTo>
                  <a:cubicBezTo>
                    <a:pt x="61293" y="38592"/>
                    <a:pt x="58301" y="45816"/>
                    <a:pt x="52316" y="52007"/>
                  </a:cubicBezTo>
                  <a:cubicBezTo>
                    <a:pt x="46331" y="58198"/>
                    <a:pt x="39211" y="61294"/>
                    <a:pt x="30956" y="61294"/>
                  </a:cubicBezTo>
                  <a:cubicBezTo>
                    <a:pt x="22288" y="61294"/>
                    <a:pt x="14962" y="58198"/>
                    <a:pt x="8977" y="52007"/>
                  </a:cubicBezTo>
                  <a:cubicBezTo>
                    <a:pt x="2992" y="45816"/>
                    <a:pt x="0" y="38592"/>
                    <a:pt x="0" y="30338"/>
                  </a:cubicBezTo>
                  <a:cubicBezTo>
                    <a:pt x="0" y="22083"/>
                    <a:pt x="2992" y="14963"/>
                    <a:pt x="8977" y="8978"/>
                  </a:cubicBezTo>
                  <a:cubicBezTo>
                    <a:pt x="14962" y="2993"/>
                    <a:pt x="22288" y="0"/>
                    <a:pt x="3095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69A88A-B6ED-41AF-A29B-C30FFF486BB6}"/>
                </a:ext>
              </a:extLst>
            </p:cNvPr>
            <p:cNvSpPr txBox="1">
              <a:spLocks/>
            </p:cNvSpPr>
            <p:nvPr/>
          </p:nvSpPr>
          <p:spPr>
            <a:xfrm>
              <a:off x="5157303" y="2170665"/>
              <a:ext cx="46434" cy="432768"/>
            </a:xfrm>
            <a:custGeom>
              <a:avLst/>
              <a:gdLst/>
              <a:ahLst/>
              <a:cxnLst/>
              <a:rect l="l" t="t" r="r" b="b"/>
              <a:pathLst>
                <a:path w="46434" h="432768">
                  <a:moveTo>
                    <a:pt x="0" y="0"/>
                  </a:moveTo>
                  <a:lnTo>
                    <a:pt x="46434" y="0"/>
                  </a:lnTo>
                  <a:lnTo>
                    <a:pt x="46434" y="432768"/>
                  </a:lnTo>
                  <a:lnTo>
                    <a:pt x="0" y="4327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801540C-5A6C-4A54-B0C6-6C0846EC4390}"/>
                </a:ext>
              </a:extLst>
            </p:cNvPr>
            <p:cNvSpPr txBox="1">
              <a:spLocks/>
            </p:cNvSpPr>
            <p:nvPr/>
          </p:nvSpPr>
          <p:spPr>
            <a:xfrm>
              <a:off x="2656324" y="2178095"/>
              <a:ext cx="412337" cy="425339"/>
            </a:xfrm>
            <a:custGeom>
              <a:avLst/>
              <a:gdLst/>
              <a:ahLst/>
              <a:cxnLst/>
              <a:rect l="l" t="t" r="r" b="b"/>
              <a:pathLst>
                <a:path w="412337" h="425339">
                  <a:moveTo>
                    <a:pt x="0" y="0"/>
                  </a:moveTo>
                  <a:lnTo>
                    <a:pt x="48291" y="0"/>
                  </a:lnTo>
                  <a:lnTo>
                    <a:pt x="206168" y="296561"/>
                  </a:lnTo>
                  <a:lnTo>
                    <a:pt x="364045" y="0"/>
                  </a:lnTo>
                  <a:lnTo>
                    <a:pt x="412337" y="0"/>
                  </a:lnTo>
                  <a:lnTo>
                    <a:pt x="412337" y="425339"/>
                  </a:lnTo>
                  <a:lnTo>
                    <a:pt x="364045" y="425339"/>
                  </a:lnTo>
                  <a:lnTo>
                    <a:pt x="364045" y="104013"/>
                  </a:lnTo>
                  <a:lnTo>
                    <a:pt x="206168" y="400574"/>
                  </a:lnTo>
                  <a:lnTo>
                    <a:pt x="48291" y="104013"/>
                  </a:lnTo>
                  <a:lnTo>
                    <a:pt x="48291" y="425339"/>
                  </a:lnTo>
                  <a:lnTo>
                    <a:pt x="0" y="4253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1D5C56-2A21-48F7-9A01-6B21056777FC}"/>
                </a:ext>
              </a:extLst>
            </p:cNvPr>
            <p:cNvSpPr txBox="1">
              <a:spLocks/>
            </p:cNvSpPr>
            <p:nvPr/>
          </p:nvSpPr>
          <p:spPr>
            <a:xfrm>
              <a:off x="3506716" y="2195431"/>
              <a:ext cx="187595" cy="415433"/>
            </a:xfrm>
            <a:custGeom>
              <a:avLst/>
              <a:gdLst/>
              <a:ahLst/>
              <a:cxnLst/>
              <a:rect l="l" t="t" r="r" b="b"/>
              <a:pathLst>
                <a:path w="187595" h="415433">
                  <a:moveTo>
                    <a:pt x="50149" y="0"/>
                  </a:moveTo>
                  <a:lnTo>
                    <a:pt x="96583" y="0"/>
                  </a:lnTo>
                  <a:lnTo>
                    <a:pt x="96583" y="87916"/>
                  </a:lnTo>
                  <a:lnTo>
                    <a:pt x="175212" y="87916"/>
                  </a:lnTo>
                  <a:lnTo>
                    <a:pt x="175212" y="129397"/>
                  </a:lnTo>
                  <a:lnTo>
                    <a:pt x="96583" y="129397"/>
                  </a:lnTo>
                  <a:lnTo>
                    <a:pt x="96583" y="333708"/>
                  </a:lnTo>
                  <a:cubicBezTo>
                    <a:pt x="96583" y="345265"/>
                    <a:pt x="99988" y="354862"/>
                    <a:pt x="106799" y="362497"/>
                  </a:cubicBezTo>
                  <a:cubicBezTo>
                    <a:pt x="113609" y="370133"/>
                    <a:pt x="121761" y="373951"/>
                    <a:pt x="131254" y="373951"/>
                  </a:cubicBezTo>
                  <a:cubicBezTo>
                    <a:pt x="138271" y="373951"/>
                    <a:pt x="144669" y="372713"/>
                    <a:pt x="150447" y="370237"/>
                  </a:cubicBezTo>
                  <a:cubicBezTo>
                    <a:pt x="156226" y="367760"/>
                    <a:pt x="160972" y="364664"/>
                    <a:pt x="164687" y="360950"/>
                  </a:cubicBezTo>
                  <a:lnTo>
                    <a:pt x="187595" y="395002"/>
                  </a:lnTo>
                  <a:cubicBezTo>
                    <a:pt x="170259" y="408622"/>
                    <a:pt x="150447" y="415433"/>
                    <a:pt x="128158" y="415433"/>
                  </a:cubicBezTo>
                  <a:cubicBezTo>
                    <a:pt x="105457" y="415433"/>
                    <a:pt x="86780" y="407797"/>
                    <a:pt x="72128" y="392525"/>
                  </a:cubicBezTo>
                  <a:cubicBezTo>
                    <a:pt x="57475" y="377253"/>
                    <a:pt x="50149" y="357648"/>
                    <a:pt x="50149" y="333708"/>
                  </a:cubicBezTo>
                  <a:lnTo>
                    <a:pt x="50149" y="129397"/>
                  </a:lnTo>
                  <a:lnTo>
                    <a:pt x="0" y="129397"/>
                  </a:lnTo>
                  <a:lnTo>
                    <a:pt x="0" y="87916"/>
                  </a:lnTo>
                  <a:lnTo>
                    <a:pt x="50149" y="87916"/>
                  </a:lnTo>
                  <a:lnTo>
                    <a:pt x="50149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8751F7-5AB7-4F81-9DD2-C1AE3EE50FDD}"/>
                </a:ext>
              </a:extLst>
            </p:cNvPr>
            <p:cNvSpPr txBox="1">
              <a:spLocks/>
            </p:cNvSpPr>
            <p:nvPr/>
          </p:nvSpPr>
          <p:spPr>
            <a:xfrm>
              <a:off x="3159005" y="2275917"/>
              <a:ext cx="309563" cy="334947"/>
            </a:xfrm>
            <a:custGeom>
              <a:avLst/>
              <a:gdLst/>
              <a:ahLst/>
              <a:cxnLst/>
              <a:rect l="l" t="t" r="r" b="b"/>
              <a:pathLst>
                <a:path w="309563" h="334947">
                  <a:moveTo>
                    <a:pt x="157877" y="0"/>
                  </a:moveTo>
                  <a:cubicBezTo>
                    <a:pt x="205757" y="0"/>
                    <a:pt x="243007" y="16716"/>
                    <a:pt x="269629" y="50149"/>
                  </a:cubicBezTo>
                  <a:cubicBezTo>
                    <a:pt x="296252" y="83582"/>
                    <a:pt x="309563" y="128572"/>
                    <a:pt x="309563" y="185118"/>
                  </a:cubicBezTo>
                  <a:lnTo>
                    <a:pt x="47673" y="185118"/>
                  </a:lnTo>
                  <a:cubicBezTo>
                    <a:pt x="50975" y="216900"/>
                    <a:pt x="63048" y="242903"/>
                    <a:pt x="83892" y="263128"/>
                  </a:cubicBezTo>
                  <a:cubicBezTo>
                    <a:pt x="104736" y="283353"/>
                    <a:pt x="130636" y="293465"/>
                    <a:pt x="161592" y="293465"/>
                  </a:cubicBezTo>
                  <a:cubicBezTo>
                    <a:pt x="180579" y="293465"/>
                    <a:pt x="199669" y="289751"/>
                    <a:pt x="218861" y="282321"/>
                  </a:cubicBezTo>
                  <a:cubicBezTo>
                    <a:pt x="238054" y="274892"/>
                    <a:pt x="252604" y="265811"/>
                    <a:pt x="262509" y="255080"/>
                  </a:cubicBezTo>
                  <a:lnTo>
                    <a:pt x="290989" y="285417"/>
                  </a:lnTo>
                  <a:cubicBezTo>
                    <a:pt x="277368" y="300276"/>
                    <a:pt x="258279" y="312245"/>
                    <a:pt x="233720" y="321326"/>
                  </a:cubicBezTo>
                  <a:cubicBezTo>
                    <a:pt x="209162" y="330406"/>
                    <a:pt x="185326" y="334947"/>
                    <a:pt x="162211" y="334947"/>
                  </a:cubicBezTo>
                  <a:cubicBezTo>
                    <a:pt x="133732" y="334947"/>
                    <a:pt x="107109" y="327724"/>
                    <a:pt x="82344" y="313277"/>
                  </a:cubicBezTo>
                  <a:cubicBezTo>
                    <a:pt x="57579" y="298831"/>
                    <a:pt x="37664" y="278709"/>
                    <a:pt x="22599" y="252913"/>
                  </a:cubicBezTo>
                  <a:cubicBezTo>
                    <a:pt x="7533" y="227116"/>
                    <a:pt x="0" y="198326"/>
                    <a:pt x="0" y="166545"/>
                  </a:cubicBezTo>
                  <a:cubicBezTo>
                    <a:pt x="0" y="135588"/>
                    <a:pt x="7120" y="107315"/>
                    <a:pt x="21361" y="81725"/>
                  </a:cubicBezTo>
                  <a:cubicBezTo>
                    <a:pt x="35600" y="56134"/>
                    <a:pt x="54793" y="36116"/>
                    <a:pt x="78939" y="21669"/>
                  </a:cubicBezTo>
                  <a:cubicBezTo>
                    <a:pt x="103085" y="7223"/>
                    <a:pt x="129398" y="0"/>
                    <a:pt x="157877" y="0"/>
                  </a:cubicBezTo>
                  <a:close/>
                  <a:moveTo>
                    <a:pt x="159735" y="41481"/>
                  </a:moveTo>
                  <a:cubicBezTo>
                    <a:pt x="130842" y="41481"/>
                    <a:pt x="106077" y="50871"/>
                    <a:pt x="85440" y="69652"/>
                  </a:cubicBezTo>
                  <a:cubicBezTo>
                    <a:pt x="64802" y="88432"/>
                    <a:pt x="52420" y="113094"/>
                    <a:pt x="48292" y="143637"/>
                  </a:cubicBezTo>
                  <a:lnTo>
                    <a:pt x="263748" y="143637"/>
                  </a:lnTo>
                  <a:cubicBezTo>
                    <a:pt x="260446" y="113094"/>
                    <a:pt x="249921" y="88432"/>
                    <a:pt x="232172" y="69652"/>
                  </a:cubicBezTo>
                  <a:cubicBezTo>
                    <a:pt x="214424" y="50871"/>
                    <a:pt x="190278" y="41481"/>
                    <a:pt x="159735" y="414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977B035-ADE6-4A4C-86F9-E9355E9D8122}"/>
                </a:ext>
              </a:extLst>
            </p:cNvPr>
            <p:cNvSpPr txBox="1">
              <a:spLocks/>
            </p:cNvSpPr>
            <p:nvPr/>
          </p:nvSpPr>
          <p:spPr>
            <a:xfrm>
              <a:off x="3757128" y="2275917"/>
              <a:ext cx="170259" cy="327517"/>
            </a:xfrm>
            <a:custGeom>
              <a:avLst/>
              <a:gdLst/>
              <a:ahLst/>
              <a:cxnLst/>
              <a:rect l="l" t="t" r="r" b="b"/>
              <a:pathLst>
                <a:path w="170259" h="327517">
                  <a:moveTo>
                    <a:pt x="170259" y="0"/>
                  </a:moveTo>
                  <a:lnTo>
                    <a:pt x="170259" y="41481"/>
                  </a:lnTo>
                  <a:cubicBezTo>
                    <a:pt x="146320" y="41481"/>
                    <a:pt x="124960" y="46022"/>
                    <a:pt x="106180" y="55102"/>
                  </a:cubicBezTo>
                  <a:cubicBezTo>
                    <a:pt x="87400" y="64183"/>
                    <a:pt x="72747" y="76875"/>
                    <a:pt x="62222" y="93178"/>
                  </a:cubicBezTo>
                  <a:cubicBezTo>
                    <a:pt x="51697" y="109482"/>
                    <a:pt x="46434" y="127953"/>
                    <a:pt x="46434" y="148590"/>
                  </a:cubicBezTo>
                  <a:lnTo>
                    <a:pt x="46434" y="327517"/>
                  </a:lnTo>
                  <a:lnTo>
                    <a:pt x="0" y="32751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9961"/>
                  </a:lnTo>
                  <a:cubicBezTo>
                    <a:pt x="55927" y="48498"/>
                    <a:pt x="71612" y="31472"/>
                    <a:pt x="93488" y="18883"/>
                  </a:cubicBezTo>
                  <a:cubicBezTo>
                    <a:pt x="115364" y="6294"/>
                    <a:pt x="140954" y="0"/>
                    <a:pt x="1702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5491C69-6B3D-4C4E-A712-AAE6470473FA}"/>
                </a:ext>
              </a:extLst>
            </p:cNvPr>
            <p:cNvSpPr txBox="1">
              <a:spLocks/>
            </p:cNvSpPr>
            <p:nvPr/>
          </p:nvSpPr>
          <p:spPr>
            <a:xfrm>
              <a:off x="3976917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3" y="7533"/>
                    <a:pt x="247650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0" y="312349"/>
                  </a:cubicBezTo>
                  <a:cubicBezTo>
                    <a:pt x="222473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70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70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799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799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D07AB51-93C8-42B3-BDB7-A2C7B1E8F5E3}"/>
                </a:ext>
              </a:extLst>
            </p:cNvPr>
            <p:cNvSpPr txBox="1">
              <a:spLocks/>
            </p:cNvSpPr>
            <p:nvPr/>
          </p:nvSpPr>
          <p:spPr>
            <a:xfrm>
              <a:off x="4385778" y="2275917"/>
              <a:ext cx="310182" cy="434007"/>
            </a:xfrm>
            <a:custGeom>
              <a:avLst/>
              <a:gdLst/>
              <a:ahLst/>
              <a:cxnLst/>
              <a:rect l="l" t="t" r="r" b="b"/>
              <a:pathLst>
                <a:path w="310182" h="434007">
                  <a:moveTo>
                    <a:pt x="162830" y="0"/>
                  </a:moveTo>
                  <a:cubicBezTo>
                    <a:pt x="190484" y="0"/>
                    <a:pt x="215559" y="7120"/>
                    <a:pt x="238053" y="21360"/>
                  </a:cubicBezTo>
                  <a:cubicBezTo>
                    <a:pt x="260548" y="35600"/>
                    <a:pt x="278193" y="55412"/>
                    <a:pt x="290989" y="80796"/>
                  </a:cubicBezTo>
                  <a:cubicBezTo>
                    <a:pt x="303784" y="106180"/>
                    <a:pt x="310182" y="134969"/>
                    <a:pt x="310182" y="167164"/>
                  </a:cubicBezTo>
                  <a:cubicBezTo>
                    <a:pt x="310182" y="199358"/>
                    <a:pt x="303784" y="228251"/>
                    <a:pt x="290989" y="253841"/>
                  </a:cubicBezTo>
                  <a:cubicBezTo>
                    <a:pt x="278193" y="279432"/>
                    <a:pt x="260548" y="299347"/>
                    <a:pt x="238053" y="313587"/>
                  </a:cubicBezTo>
                  <a:cubicBezTo>
                    <a:pt x="215559" y="327827"/>
                    <a:pt x="190484" y="334947"/>
                    <a:pt x="162830" y="334947"/>
                  </a:cubicBezTo>
                  <a:cubicBezTo>
                    <a:pt x="137652" y="334947"/>
                    <a:pt x="115054" y="329065"/>
                    <a:pt x="95035" y="317302"/>
                  </a:cubicBezTo>
                  <a:cubicBezTo>
                    <a:pt x="75018" y="305538"/>
                    <a:pt x="58817" y="288925"/>
                    <a:pt x="46434" y="267462"/>
                  </a:cubicBezTo>
                  <a:lnTo>
                    <a:pt x="46434" y="434007"/>
                  </a:lnTo>
                  <a:lnTo>
                    <a:pt x="0" y="43400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7485"/>
                  </a:lnTo>
                  <a:cubicBezTo>
                    <a:pt x="58817" y="46022"/>
                    <a:pt x="75018" y="29408"/>
                    <a:pt x="95035" y="17645"/>
                  </a:cubicBezTo>
                  <a:cubicBezTo>
                    <a:pt x="115054" y="5882"/>
                    <a:pt x="137652" y="0"/>
                    <a:pt x="162830" y="0"/>
                  </a:cubicBezTo>
                  <a:close/>
                  <a:moveTo>
                    <a:pt x="154162" y="41481"/>
                  </a:moveTo>
                  <a:cubicBezTo>
                    <a:pt x="133525" y="41481"/>
                    <a:pt x="114951" y="46847"/>
                    <a:pt x="98441" y="57579"/>
                  </a:cubicBezTo>
                  <a:cubicBezTo>
                    <a:pt x="81931" y="68310"/>
                    <a:pt x="69136" y="83169"/>
                    <a:pt x="60055" y="102156"/>
                  </a:cubicBezTo>
                  <a:cubicBezTo>
                    <a:pt x="50974" y="121142"/>
                    <a:pt x="46434" y="142812"/>
                    <a:pt x="46434" y="167164"/>
                  </a:cubicBezTo>
                  <a:cubicBezTo>
                    <a:pt x="46434" y="191516"/>
                    <a:pt x="50974" y="213289"/>
                    <a:pt x="60055" y="232481"/>
                  </a:cubicBezTo>
                  <a:cubicBezTo>
                    <a:pt x="69136" y="251674"/>
                    <a:pt x="81931" y="266637"/>
                    <a:pt x="98441" y="277368"/>
                  </a:cubicBezTo>
                  <a:cubicBezTo>
                    <a:pt x="114951" y="288100"/>
                    <a:pt x="133525" y="293465"/>
                    <a:pt x="154162" y="293465"/>
                  </a:cubicBezTo>
                  <a:cubicBezTo>
                    <a:pt x="174799" y="293465"/>
                    <a:pt x="193270" y="288100"/>
                    <a:pt x="209574" y="277368"/>
                  </a:cubicBezTo>
                  <a:cubicBezTo>
                    <a:pt x="225877" y="266637"/>
                    <a:pt x="238569" y="251674"/>
                    <a:pt x="247650" y="232481"/>
                  </a:cubicBezTo>
                  <a:cubicBezTo>
                    <a:pt x="256731" y="213289"/>
                    <a:pt x="261271" y="191516"/>
                    <a:pt x="261271" y="167164"/>
                  </a:cubicBezTo>
                  <a:cubicBezTo>
                    <a:pt x="261271" y="142812"/>
                    <a:pt x="256731" y="121142"/>
                    <a:pt x="247650" y="102156"/>
                  </a:cubicBezTo>
                  <a:cubicBezTo>
                    <a:pt x="238569" y="83169"/>
                    <a:pt x="225877" y="68310"/>
                    <a:pt x="209574" y="57579"/>
                  </a:cubicBezTo>
                  <a:cubicBezTo>
                    <a:pt x="193270" y="46847"/>
                    <a:pt x="174799" y="41481"/>
                    <a:pt x="154162" y="414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47A2D20-1802-410D-9F0E-D83DA9A2E647}"/>
                </a:ext>
              </a:extLst>
            </p:cNvPr>
            <p:cNvSpPr txBox="1">
              <a:spLocks/>
            </p:cNvSpPr>
            <p:nvPr/>
          </p:nvSpPr>
          <p:spPr>
            <a:xfrm>
              <a:off x="4748442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2" y="7533"/>
                    <a:pt x="247651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1" y="312349"/>
                  </a:cubicBezTo>
                  <a:cubicBezTo>
                    <a:pt x="222472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69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69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800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800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0F960C2-D281-4BC9-BACA-B4004C0AB29F}"/>
                </a:ext>
              </a:extLst>
            </p:cNvPr>
            <p:cNvSpPr txBox="1">
              <a:spLocks/>
            </p:cNvSpPr>
            <p:nvPr/>
          </p:nvSpPr>
          <p:spPr>
            <a:xfrm>
              <a:off x="5428671" y="2275917"/>
              <a:ext cx="249506" cy="334947"/>
            </a:xfrm>
            <a:custGeom>
              <a:avLst/>
              <a:gdLst/>
              <a:ahLst/>
              <a:cxnLst/>
              <a:rect l="l" t="t" r="r" b="b"/>
              <a:pathLst>
                <a:path w="249506" h="334947">
                  <a:moveTo>
                    <a:pt x="127539" y="0"/>
                  </a:moveTo>
                  <a:cubicBezTo>
                    <a:pt x="146938" y="0"/>
                    <a:pt x="166544" y="3199"/>
                    <a:pt x="186356" y="9596"/>
                  </a:cubicBezTo>
                  <a:cubicBezTo>
                    <a:pt x="206168" y="15994"/>
                    <a:pt x="224742" y="24765"/>
                    <a:pt x="242077" y="35909"/>
                  </a:cubicBezTo>
                  <a:lnTo>
                    <a:pt x="219789" y="71819"/>
                  </a:lnTo>
                  <a:cubicBezTo>
                    <a:pt x="188007" y="51594"/>
                    <a:pt x="157257" y="41481"/>
                    <a:pt x="127539" y="41481"/>
                  </a:cubicBezTo>
                  <a:cubicBezTo>
                    <a:pt x="108553" y="41481"/>
                    <a:pt x="92868" y="45609"/>
                    <a:pt x="80486" y="53864"/>
                  </a:cubicBezTo>
                  <a:cubicBezTo>
                    <a:pt x="68103" y="62119"/>
                    <a:pt x="61912" y="73676"/>
                    <a:pt x="61912" y="88535"/>
                  </a:cubicBezTo>
                  <a:cubicBezTo>
                    <a:pt x="61912" y="97615"/>
                    <a:pt x="64594" y="105045"/>
                    <a:pt x="69960" y="110823"/>
                  </a:cubicBezTo>
                  <a:cubicBezTo>
                    <a:pt x="75326" y="116602"/>
                    <a:pt x="83375" y="121761"/>
                    <a:pt x="94107" y="126302"/>
                  </a:cubicBezTo>
                  <a:cubicBezTo>
                    <a:pt x="104838" y="130842"/>
                    <a:pt x="121761" y="136827"/>
                    <a:pt x="144875" y="144256"/>
                  </a:cubicBezTo>
                  <a:cubicBezTo>
                    <a:pt x="167576" y="151273"/>
                    <a:pt x="185943" y="158083"/>
                    <a:pt x="199977" y="164687"/>
                  </a:cubicBezTo>
                  <a:cubicBezTo>
                    <a:pt x="214010" y="171291"/>
                    <a:pt x="225774" y="180475"/>
                    <a:pt x="235267" y="192238"/>
                  </a:cubicBezTo>
                  <a:cubicBezTo>
                    <a:pt x="244760" y="204002"/>
                    <a:pt x="249506" y="219377"/>
                    <a:pt x="249506" y="238363"/>
                  </a:cubicBezTo>
                  <a:cubicBezTo>
                    <a:pt x="249506" y="267256"/>
                    <a:pt x="238466" y="290576"/>
                    <a:pt x="216383" y="308324"/>
                  </a:cubicBezTo>
                  <a:cubicBezTo>
                    <a:pt x="194301" y="326073"/>
                    <a:pt x="166338" y="334947"/>
                    <a:pt x="132492" y="334947"/>
                  </a:cubicBezTo>
                  <a:cubicBezTo>
                    <a:pt x="109791" y="334947"/>
                    <a:pt x="86780" y="330819"/>
                    <a:pt x="63460" y="322564"/>
                  </a:cubicBezTo>
                  <a:cubicBezTo>
                    <a:pt x="40139" y="314309"/>
                    <a:pt x="18986" y="302546"/>
                    <a:pt x="0" y="287274"/>
                  </a:cubicBezTo>
                  <a:lnTo>
                    <a:pt x="24145" y="253222"/>
                  </a:lnTo>
                  <a:cubicBezTo>
                    <a:pt x="60880" y="280051"/>
                    <a:pt x="96995" y="293465"/>
                    <a:pt x="132492" y="293465"/>
                  </a:cubicBezTo>
                  <a:cubicBezTo>
                    <a:pt x="153543" y="293465"/>
                    <a:pt x="170568" y="288925"/>
                    <a:pt x="183570" y="279845"/>
                  </a:cubicBezTo>
                  <a:cubicBezTo>
                    <a:pt x="196572" y="270764"/>
                    <a:pt x="203073" y="258588"/>
                    <a:pt x="203073" y="243316"/>
                  </a:cubicBezTo>
                  <a:cubicBezTo>
                    <a:pt x="203073" y="232585"/>
                    <a:pt x="199564" y="223607"/>
                    <a:pt x="192547" y="216384"/>
                  </a:cubicBezTo>
                  <a:cubicBezTo>
                    <a:pt x="185531" y="209161"/>
                    <a:pt x="176760" y="203486"/>
                    <a:pt x="166235" y="199358"/>
                  </a:cubicBezTo>
                  <a:cubicBezTo>
                    <a:pt x="155709" y="195231"/>
                    <a:pt x="141160" y="190484"/>
                    <a:pt x="122586" y="185118"/>
                  </a:cubicBezTo>
                  <a:cubicBezTo>
                    <a:pt x="83375" y="173974"/>
                    <a:pt x="55721" y="161695"/>
                    <a:pt x="39624" y="148280"/>
                  </a:cubicBezTo>
                  <a:cubicBezTo>
                    <a:pt x="23526" y="134866"/>
                    <a:pt x="15478" y="116808"/>
                    <a:pt x="15478" y="94107"/>
                  </a:cubicBezTo>
                  <a:cubicBezTo>
                    <a:pt x="15478" y="65627"/>
                    <a:pt x="26003" y="42823"/>
                    <a:pt x="47053" y="25694"/>
                  </a:cubicBezTo>
                  <a:cubicBezTo>
                    <a:pt x="68103" y="8565"/>
                    <a:pt x="94932" y="0"/>
                    <a:pt x="12753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AD02CAE-EA62-46F9-AF21-428066FCE7DE}"/>
                </a:ext>
              </a:extLst>
            </p:cNvPr>
            <p:cNvSpPr txBox="1">
              <a:spLocks/>
            </p:cNvSpPr>
            <p:nvPr/>
          </p:nvSpPr>
          <p:spPr>
            <a:xfrm>
              <a:off x="5309703" y="2283347"/>
              <a:ext cx="46435" cy="320087"/>
            </a:xfrm>
            <a:custGeom>
              <a:avLst/>
              <a:gdLst/>
              <a:ahLst/>
              <a:cxnLst/>
              <a:rect l="l" t="t" r="r" b="b"/>
              <a:pathLst>
                <a:path w="46435" h="320087">
                  <a:moveTo>
                    <a:pt x="0" y="0"/>
                  </a:moveTo>
                  <a:lnTo>
                    <a:pt x="46435" y="0"/>
                  </a:lnTo>
                  <a:lnTo>
                    <a:pt x="46435" y="320087"/>
                  </a:lnTo>
                  <a:lnTo>
                    <a:pt x="0" y="3200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8CE79D-3AD7-4C1D-9C94-48BC03C4D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Metropolis Font Check</a:t>
            </a:r>
          </a:p>
        </p:txBody>
      </p:sp>
    </p:spTree>
    <p:extLst>
      <p:ext uri="{BB962C8B-B14F-4D97-AF65-F5344CB8AC3E}">
        <p14:creationId xmlns:p14="http://schemas.microsoft.com/office/powerpoint/2010/main" val="1425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436B98E7-F839-4D45-8A51-CD2E271F354A}"/>
              </a:ext>
            </a:extLst>
          </p:cNvPr>
          <p:cNvGrpSpPr/>
          <p:nvPr userDrawn="1"/>
        </p:nvGrpSpPr>
        <p:grpSpPr bwMode="gray">
          <a:xfrm>
            <a:off x="0" y="0"/>
            <a:ext cx="12188826" cy="6858004"/>
            <a:chOff x="0" y="-4"/>
            <a:chExt cx="12188826" cy="685800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35D2590-FD4C-44CF-9EC5-48539C88D819}"/>
                </a:ext>
              </a:extLst>
            </p:cNvPr>
            <p:cNvGrpSpPr/>
            <p:nvPr/>
          </p:nvGrpSpPr>
          <p:grpSpPr bwMode="gray">
            <a:xfrm>
              <a:off x="609441" y="1600198"/>
              <a:ext cx="10055941" cy="4580469"/>
              <a:chOff x="609441" y="1600198"/>
              <a:chExt cx="10055941" cy="4580469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5917BD5D-F21A-41D0-9E2E-252F19FDCD4A}"/>
                  </a:ext>
                </a:extLst>
              </p:cNvPr>
              <p:cNvSpPr/>
              <p:nvPr/>
            </p:nvSpPr>
            <p:spPr bwMode="gray">
              <a:xfrm>
                <a:off x="609441" y="1600199"/>
                <a:ext cx="914203" cy="4580468"/>
              </a:xfrm>
              <a:prstGeom prst="rect">
                <a:avLst/>
              </a:prstGeom>
              <a:solidFill>
                <a:srgbClr val="7030A0">
                  <a:alpha val="4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1668498C-B078-45B9-B500-0784D4C36D7B}"/>
                  </a:ext>
                </a:extLst>
              </p:cNvPr>
              <p:cNvSpPr/>
              <p:nvPr/>
            </p:nvSpPr>
            <p:spPr bwMode="gray">
              <a:xfrm>
                <a:off x="2436448" y="1600198"/>
                <a:ext cx="915282" cy="4580468"/>
              </a:xfrm>
              <a:prstGeom prst="rect">
                <a:avLst/>
              </a:prstGeom>
              <a:solidFill>
                <a:srgbClr val="7030A0">
                  <a:alpha val="4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0B2EC2BA-CD61-481B-97B4-7C7C93B8CFE3}"/>
                  </a:ext>
                </a:extLst>
              </p:cNvPr>
              <p:cNvSpPr/>
              <p:nvPr/>
            </p:nvSpPr>
            <p:spPr bwMode="gray">
              <a:xfrm>
                <a:off x="4263453" y="1600198"/>
                <a:ext cx="920909" cy="4580468"/>
              </a:xfrm>
              <a:prstGeom prst="rect">
                <a:avLst/>
              </a:prstGeom>
              <a:solidFill>
                <a:srgbClr val="7030A0">
                  <a:alpha val="4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3B39DDA-77DA-4E5A-92AF-787B393F7E26}"/>
                  </a:ext>
                </a:extLst>
              </p:cNvPr>
              <p:cNvSpPr/>
              <p:nvPr/>
            </p:nvSpPr>
            <p:spPr bwMode="gray">
              <a:xfrm>
                <a:off x="6090459" y="1600198"/>
                <a:ext cx="920909" cy="4580468"/>
              </a:xfrm>
              <a:prstGeom prst="rect">
                <a:avLst/>
              </a:prstGeom>
              <a:solidFill>
                <a:srgbClr val="7030A0">
                  <a:alpha val="4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5046305-8D65-42C5-978D-DB6BBB79F42A}"/>
                  </a:ext>
                </a:extLst>
              </p:cNvPr>
              <p:cNvSpPr/>
              <p:nvPr/>
            </p:nvSpPr>
            <p:spPr bwMode="gray">
              <a:xfrm>
                <a:off x="7921943" y="1600198"/>
                <a:ext cx="916431" cy="4580468"/>
              </a:xfrm>
              <a:prstGeom prst="rect">
                <a:avLst/>
              </a:prstGeom>
              <a:solidFill>
                <a:srgbClr val="7030A0">
                  <a:alpha val="4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FD4CAA0-B7B3-4712-AFCC-D5D332526C90}"/>
                  </a:ext>
                </a:extLst>
              </p:cNvPr>
              <p:cNvSpPr/>
              <p:nvPr/>
            </p:nvSpPr>
            <p:spPr bwMode="gray">
              <a:xfrm>
                <a:off x="9750028" y="1600198"/>
                <a:ext cx="915354" cy="4580468"/>
              </a:xfrm>
              <a:prstGeom prst="rect">
                <a:avLst/>
              </a:prstGeom>
              <a:solidFill>
                <a:srgbClr val="7030A0">
                  <a:alpha val="4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E6A2DD9-2B57-4A6D-BD56-5FD8E2227E9C}"/>
                </a:ext>
              </a:extLst>
            </p:cNvPr>
            <p:cNvGrpSpPr/>
            <p:nvPr userDrawn="1"/>
          </p:nvGrpSpPr>
          <p:grpSpPr bwMode="gray">
            <a:xfrm>
              <a:off x="0" y="-4"/>
              <a:ext cx="12188826" cy="6858004"/>
              <a:chOff x="0" y="-4"/>
              <a:chExt cx="12188826" cy="685800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43CD2D26-67BD-4C38-8A38-403494DFDD3E}"/>
                  </a:ext>
                </a:extLst>
              </p:cNvPr>
              <p:cNvGrpSpPr/>
              <p:nvPr>
                <p:custDataLst>
                  <p:tags r:id="rId1"/>
                </p:custDataLst>
              </p:nvPr>
            </p:nvGrpSpPr>
            <p:grpSpPr bwMode="gray">
              <a:xfrm>
                <a:off x="0" y="-4"/>
                <a:ext cx="12188826" cy="6858004"/>
                <a:chOff x="0" y="1"/>
                <a:chExt cx="12188826" cy="6858004"/>
              </a:xfrm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98941615-1FFD-4541-AF79-6B7AD6EEF264}"/>
                    </a:ext>
                  </a:extLst>
                </p:cNvPr>
                <p:cNvGrpSpPr/>
                <p:nvPr/>
              </p:nvGrpSpPr>
              <p:grpSpPr bwMode="gray">
                <a:xfrm>
                  <a:off x="609601" y="2684"/>
                  <a:ext cx="10962504" cy="6855315"/>
                  <a:chOff x="0" y="0"/>
                  <a:chExt cx="10962504" cy="6858000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EA5ACD8A-8C13-4854-A467-BD53C4D42C1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8E9AEA69-7EC7-4E07-AE1D-88F8EEF92C9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29E1D967-6730-4825-B44D-218C320875D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37106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B5A09B43-D534-427C-A599-07C7082284D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82808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BB548968-0E6F-464C-BFE9-790765F55A4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28510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DEE7B671-2D20-47F2-A970-BA1372AC957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74212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45F84414-975A-44CA-8467-6D97E4551652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19914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08BD6F24-08BA-43D5-9BA6-5F6BD781478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65617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A47DB008-E567-47E9-87D3-86B40F14F7B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11319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8B53F1A6-C1AA-4A38-85B0-D417DA1992AD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42A6FC0D-D597-4CBE-BD09-56DAEAAC407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02723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80672F65-5C29-4C9C-B430-5D51086E8F8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48425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>
                    <a:extLst>
                      <a:ext uri="{FF2B5EF4-FFF2-40B4-BE49-F238E27FC236}">
                        <a16:creationId xmlns:a16="http://schemas.microsoft.com/office/drawing/2014/main" id="{5A0F9110-F621-4C87-AB75-FEA44FFFC3FD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94127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>
                    <a:extLst>
                      <a:ext uri="{FF2B5EF4-FFF2-40B4-BE49-F238E27FC236}">
                        <a16:creationId xmlns:a16="http://schemas.microsoft.com/office/drawing/2014/main" id="{9138AE61-D0CB-4AFC-9E1B-7B31BC70172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39829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77913E5-1FE0-43CC-BDA3-44D13BDCA6E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85532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8AC6F12A-CEF3-48C7-BF4E-4D5F677C8720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31234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0AE16C37-5178-44C1-9DF1-0B7D3D98201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76936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D4E6EB7-7750-4D96-8853-D96888198E2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22638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C97FB4D6-7BCD-4DA0-B1DC-FE299CCAFB1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2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A68CC68C-61AA-4F81-9537-71FCBBDF380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68340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4258EFF3-541C-4094-912F-6A9C7767781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59744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F2240E72-F879-49C8-A73E-7B4A8BE0416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05447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A8BF2C8F-3151-420F-91A2-0654F2B63F9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51149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2BC35EC9-C9F7-4927-8DF2-4AC85B285B34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91311A6B-43EB-4354-A8DF-F08D46D6F9E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96250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EC455430-5868-40B9-A151-453A5FC3CD55}"/>
                    </a:ext>
                  </a:extLst>
                </p:cNvPr>
                <p:cNvGrpSpPr/>
                <p:nvPr/>
              </p:nvGrpSpPr>
              <p:grpSpPr bwMode="gray">
                <a:xfrm>
                  <a:off x="0" y="1"/>
                  <a:ext cx="12188826" cy="6858004"/>
                  <a:chOff x="0" y="1"/>
                  <a:chExt cx="12188826" cy="6858004"/>
                </a:xfrm>
              </p:grpSpPr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CE65D944-5E8F-4400-A6FF-57EE640E6C4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60944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6784E610-84B4-4B69-9846-DA2BFEA2247F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77FCFFB5-F289-45EC-A54F-F0FA22885EA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1800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CDA1B4AB-4CAF-4C57-B5EC-BBE999E2217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1202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5DEF34D8-768A-47DE-AC36-ABB8F204004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6630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F43FAB56-39AF-4088-AEF5-D84843FA15A1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2058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>
                    <a:extLst>
                      <a:ext uri="{FF2B5EF4-FFF2-40B4-BE49-F238E27FC236}">
                        <a16:creationId xmlns:a16="http://schemas.microsoft.com/office/drawing/2014/main" id="{B7B8A0C7-0E67-4310-921C-24875C1FA114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748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1414352A-0CCF-42AB-B055-5C2C3CD4BB4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2914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BCE5C43F-9FF0-4844-ACE0-998109E8168B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8342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73D08CE5-3344-4529-B25C-09D786F8E9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H="1">
                    <a:off x="1" y="5717376"/>
                    <a:ext cx="12188825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1DEBEC20-F5AF-4601-8717-90A50ADCE2DF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76359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7846D234-3741-4F53-9A16-82775232C923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>
                    <a:extLst>
                      <a:ext uri="{FF2B5EF4-FFF2-40B4-BE49-F238E27FC236}">
                        <a16:creationId xmlns:a16="http://schemas.microsoft.com/office/drawing/2014/main" id="{BE01556A-D066-4E7B-A06B-49B37378AE8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9514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160F960C-78C0-415C-8677-430DA3C3686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8625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7962327A-5806-42F8-883D-F3975A33247A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30638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7F93326-CC1E-42D6-8C96-AC0FD643215F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034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6310B9AF-CF8E-4B6B-8F0F-DC7A0DDC49BF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5774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1EED49C1-8CCF-4261-A783-ADB5727D4D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rot="5400000">
                    <a:off x="6094413" y="-4494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81CA73E-83A1-4AD6-8315-DCC783CCC00B}"/>
                  </a:ext>
                </a:extLst>
              </p:cNvPr>
              <p:cNvSpPr txBox="1"/>
              <p:nvPr userDrawn="1"/>
            </p:nvSpPr>
            <p:spPr bwMode="gray">
              <a:xfrm>
                <a:off x="592866" y="5723466"/>
                <a:ext cx="7329077" cy="474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/>
                  <a:t>Footnote: Lorem ipsum dolor sit amet, consectetur adipiscing elit. Maecenas dui magna, sagittis at feugiat eget, viverra eu libero. Vestibulum a justo mi. Etiam blandit tempus odio. Fusce orci lectus, tincidunt eget hendrerit quis, blandit non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35B2D-9361-4E88-8BBD-C6E1EB066B37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2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440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92" y="4823307"/>
            <a:ext cx="11539452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92" y="5809755"/>
            <a:ext cx="11539452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92" y="620715"/>
            <a:ext cx="11539452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590781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70788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30000">
                <a:schemeClr val="accent4"/>
              </a:gs>
              <a:gs pos="82000">
                <a:schemeClr val="accent1">
                  <a:alpha val="6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94000">
                <a:schemeClr val="tx2"/>
              </a:gs>
              <a:gs pos="25000">
                <a:schemeClr val="accent4"/>
              </a:gs>
              <a:gs pos="76000">
                <a:schemeClr val="tx2">
                  <a:alpha val="76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rgbClr val="7F35AB">
                  <a:lumMod val="94000"/>
                  <a:lumOff val="6000"/>
                </a:srgbClr>
              </a:gs>
              <a:gs pos="87000">
                <a:srgbClr val="145396">
                  <a:alpha val="60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3000">
                <a:srgbClr val="7F35AB">
                  <a:lumMod val="94000"/>
                  <a:lumOff val="6000"/>
                </a:srgbClr>
              </a:gs>
              <a:gs pos="95000">
                <a:schemeClr val="tx2"/>
              </a:gs>
              <a:gs pos="74000">
                <a:schemeClr val="tx2">
                  <a:alpha val="7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bg>
      <p:bgPr>
        <a:gradFill>
          <a:gsLst>
            <a:gs pos="22000">
              <a:schemeClr val="bg1"/>
            </a:gs>
            <a:gs pos="100000">
              <a:srgbClr val="0D66AC">
                <a:lumMod val="86000"/>
              </a:srgb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rgbClr val="057AC2">
                  <a:alpha val="63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tx2">
                  <a:alpha val="75000"/>
                </a:schemeClr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779AAFF-4863-41EA-9251-AE90AB043916}"/>
              </a:ext>
            </a:extLst>
          </p:cNvPr>
          <p:cNvGrpSpPr/>
          <p:nvPr userDrawn="1"/>
        </p:nvGrpSpPr>
        <p:grpSpPr>
          <a:xfrm>
            <a:off x="-1" y="-1"/>
            <a:ext cx="12194540" cy="6876456"/>
            <a:chOff x="-1" y="-1"/>
            <a:chExt cx="12194540" cy="6876456"/>
          </a:xfrm>
          <a:gradFill>
            <a:gsLst>
              <a:gs pos="22000">
                <a:schemeClr val="bg1"/>
              </a:gs>
              <a:gs pos="100000">
                <a:srgbClr val="0D66AC">
                  <a:lumMod val="86000"/>
                </a:srgbClr>
              </a:gs>
            </a:gsLst>
            <a:lin ang="8400000" scaled="0"/>
          </a:gradFill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4BC3A27-8DAD-4476-9725-CF11880123D8}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6FCD12-70AD-43E4-97A5-E350476D993C}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F4685D-9D09-447C-9352-68EBB79D3FB6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64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Pl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C07CCB-5B7E-4580-A30B-270D2C88A6AE}"/>
              </a:ext>
            </a:extLst>
          </p:cNvPr>
          <p:cNvGrpSpPr/>
          <p:nvPr userDrawn="1"/>
        </p:nvGrpSpPr>
        <p:grpSpPr>
          <a:xfrm>
            <a:off x="-1" y="-1"/>
            <a:ext cx="12194540" cy="6876456"/>
            <a:chOff x="-1" y="-1"/>
            <a:chExt cx="12194540" cy="6876456"/>
          </a:xfrm>
          <a:gradFill>
            <a:gsLst>
              <a:gs pos="22000">
                <a:schemeClr val="bg1"/>
              </a:gs>
              <a:gs pos="100000">
                <a:srgbClr val="0D66AC">
                  <a:lumMod val="86000"/>
                </a:srgbClr>
              </a:gs>
            </a:gsLst>
            <a:lin ang="8400000" scaled="0"/>
          </a:gra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6FCD12-70AD-43E4-97A5-E350476D993C}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B9CF672-C886-4A4A-B8C7-6054BDA7C6F8}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79CBF5F-64CA-43B4-BB06-18EC3F20B58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>
                  <a:alpha val="57000"/>
                </a:srgbClr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450DCA-9700-4C93-9CAA-A9FF31B0A6A3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85A9D7-B248-4F26-9897-A1C7A54FAF8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2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813DC77-8C0C-44B4-AE3B-61F5A8014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D7DC1A2-819A-4366-8BE9-387CC00090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373EF47-4DA1-4EF4-AE4F-54BCB38FC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BC15050-D5E4-4FBD-806D-1CEC1AF606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53BA047-B60F-46CD-AFCB-49101F4D7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5E07D7E-E36B-4549-9FB3-3BA1E22594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352F97F-F3A2-4B3E-9917-55B62713FD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281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  <p:sldLayoutId id="2147483966" r:id="rId27"/>
    <p:sldLayoutId id="2147483967" r:id="rId28"/>
    <p:sldLayoutId id="2147483968" r:id="rId29"/>
    <p:sldLayoutId id="2147483969" r:id="rId30"/>
    <p:sldLayoutId id="2147483970" r:id="rId31"/>
    <p:sldLayoutId id="2147483971" r:id="rId32"/>
    <p:sldLayoutId id="2147483972" r:id="rId33"/>
    <p:sldLayoutId id="2147483973" r:id="rId34"/>
    <p:sldLayoutId id="2147483974" r:id="rId35"/>
    <p:sldLayoutId id="2147483975" r:id="rId36"/>
    <p:sldLayoutId id="2147483976" r:id="rId37"/>
    <p:sldLayoutId id="2147483977" r:id="rId38"/>
    <p:sldLayoutId id="2147483978" r:id="rId39"/>
    <p:sldLayoutId id="2147483979" r:id="rId40"/>
    <p:sldLayoutId id="2147483980" r:id="rId41"/>
    <p:sldLayoutId id="2147483981" r:id="rId42"/>
    <p:sldLayoutId id="2147483982" r:id="rId43"/>
    <p:sldLayoutId id="2147483983" r:id="rId44"/>
    <p:sldLayoutId id="2147483984" r:id="rId45"/>
    <p:sldLayoutId id="2147483985" r:id="rId46"/>
    <p:sldLayoutId id="2147483997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415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38" indent="-169863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2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63" indent="-166688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138113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rabi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512763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+mj-lt"/>
        <a:buAutoNum type="alphaLcPeriod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741363" indent="-1666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90000"/>
        <a:buFont typeface="+mj-lt"/>
        <a:buAutoNum type="romanL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84163" indent="-284163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lphaU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3C1E39-47A3-4DE2-94D6-ACF90DA5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08" y="208754"/>
            <a:ext cx="9225944" cy="1229360"/>
          </a:xfrm>
        </p:spPr>
        <p:txBody>
          <a:bodyPr/>
          <a:lstStyle/>
          <a:p>
            <a:r>
              <a:rPr lang="en-US" dirty="0"/>
              <a:t>Mitosis - Transparently Self-Replicating Page-Tables for Large-Memory Machines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F5EA07-8DDC-4D4D-9AB3-BDA3AABD529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65713" y="3677207"/>
            <a:ext cx="1921868" cy="700882"/>
          </a:xfrm>
        </p:spPr>
        <p:txBody>
          <a:bodyPr/>
          <a:lstStyle/>
          <a:p>
            <a:pPr algn="ctr"/>
            <a:r>
              <a:rPr lang="en-US" b="1" u="sng" dirty="0"/>
              <a:t>Reto Achermann</a:t>
            </a:r>
            <a:r>
              <a:rPr lang="en-US" b="1" baseline="30000" dirty="0"/>
              <a:t>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174FA0-7373-4D5E-8546-C62714ABEB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9108" y="4949392"/>
            <a:ext cx="4955458" cy="778797"/>
          </a:xfrm>
        </p:spPr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ETH Zurich, </a:t>
            </a:r>
            <a:r>
              <a:rPr lang="en-US" baseline="30000" dirty="0"/>
              <a:t>2</a:t>
            </a:r>
            <a:r>
              <a:rPr lang="en-US" dirty="0"/>
              <a:t>IISc Bangalore,</a:t>
            </a:r>
            <a:br>
              <a:rPr lang="en-US" dirty="0"/>
            </a:br>
            <a:r>
              <a:rPr lang="en-US" baseline="30000" dirty="0"/>
              <a:t>3</a:t>
            </a:r>
            <a:r>
              <a:rPr lang="en-US" dirty="0"/>
              <a:t>Yale University, </a:t>
            </a:r>
            <a:r>
              <a:rPr lang="en-US" baseline="30000" dirty="0"/>
              <a:t>4</a:t>
            </a:r>
            <a:r>
              <a:rPr lang="en-US" dirty="0"/>
              <a:t>VMware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ASPLOS ‘20</a:t>
            </a:r>
          </a:p>
        </p:txBody>
      </p:sp>
      <p:pic>
        <p:nvPicPr>
          <p:cNvPr id="8" name="Picture 2" descr="https://www.cs.rutgers.edu/~abhib/files/headshot-crop.jpg">
            <a:extLst>
              <a:ext uri="{FF2B5EF4-FFF2-40B4-BE49-F238E27FC236}">
                <a16:creationId xmlns:a16="http://schemas.microsoft.com/office/drawing/2014/main" id="{33458E8E-CD5C-47E5-A757-D7FD63210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r="12980"/>
          <a:stretch/>
        </p:blipFill>
        <p:spPr bwMode="auto">
          <a:xfrm>
            <a:off x="5498730" y="1718082"/>
            <a:ext cx="1479267" cy="189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44DEB0-180C-431E-ADEE-288EA20C54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31" y="1718082"/>
            <a:ext cx="1480799" cy="1895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AE1BE9-51FA-439D-88A4-54300A845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8"/>
          <a:stretch/>
        </p:blipFill>
        <p:spPr>
          <a:xfrm>
            <a:off x="854034" y="1718082"/>
            <a:ext cx="1483561" cy="1895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4D2F1-E720-4219-9959-1EC2D845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0662" y="1718080"/>
            <a:ext cx="1480799" cy="1895118"/>
          </a:xfrm>
          <a:prstGeom prst="rect">
            <a:avLst/>
          </a:prstGeom>
        </p:spPr>
      </p:pic>
      <p:pic>
        <p:nvPicPr>
          <p:cNvPr id="4" name="Picture 3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5D07FBFB-9A1C-4C90-8BF3-13B8F2F592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90" t="11931" r="26347" b="14196"/>
          <a:stretch/>
        </p:blipFill>
        <p:spPr>
          <a:xfrm>
            <a:off x="3178529" y="1718084"/>
            <a:ext cx="1479267" cy="1895114"/>
          </a:xfrm>
          <a:prstGeom prst="rect">
            <a:avLst/>
          </a:prstGeom>
        </p:spPr>
      </p:pic>
      <p:sp>
        <p:nvSpPr>
          <p:cNvPr id="14" name="Subtitle 5">
            <a:extLst>
              <a:ext uri="{FF2B5EF4-FFF2-40B4-BE49-F238E27FC236}">
                <a16:creationId xmlns:a16="http://schemas.microsoft.com/office/drawing/2014/main" id="{9D0C8F36-C10F-4452-A027-FE56386721C9}"/>
              </a:ext>
            </a:extLst>
          </p:cNvPr>
          <p:cNvSpPr txBox="1">
            <a:spLocks/>
          </p:cNvSpPr>
          <p:nvPr/>
        </p:nvSpPr>
        <p:spPr>
          <a:xfrm>
            <a:off x="3178529" y="3677207"/>
            <a:ext cx="1479267" cy="700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Ashish </a:t>
            </a:r>
            <a:br>
              <a:rPr lang="en-US" dirty="0"/>
            </a:br>
            <a:r>
              <a:rPr lang="en-US" dirty="0"/>
              <a:t>Panwar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E3FCC1BB-98BF-4A83-9879-662137127B02}"/>
              </a:ext>
            </a:extLst>
          </p:cNvPr>
          <p:cNvSpPr txBox="1">
            <a:spLocks/>
          </p:cNvSpPr>
          <p:nvPr/>
        </p:nvSpPr>
        <p:spPr>
          <a:xfrm>
            <a:off x="5171253" y="3677207"/>
            <a:ext cx="2134220" cy="700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Abhishek </a:t>
            </a:r>
            <a:br>
              <a:rPr lang="en-US" dirty="0"/>
            </a:br>
            <a:r>
              <a:rPr lang="en-US" dirty="0"/>
              <a:t>Bhattacharjee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6" name="Subtitle 5">
            <a:extLst>
              <a:ext uri="{FF2B5EF4-FFF2-40B4-BE49-F238E27FC236}">
                <a16:creationId xmlns:a16="http://schemas.microsoft.com/office/drawing/2014/main" id="{A8004A1E-B977-4BD0-A490-5EEFB272177B}"/>
              </a:ext>
            </a:extLst>
          </p:cNvPr>
          <p:cNvSpPr txBox="1">
            <a:spLocks/>
          </p:cNvSpPr>
          <p:nvPr/>
        </p:nvSpPr>
        <p:spPr>
          <a:xfrm>
            <a:off x="7818931" y="3677207"/>
            <a:ext cx="1480799" cy="700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Timothy </a:t>
            </a:r>
            <a:br>
              <a:rPr lang="en-US" dirty="0"/>
            </a:br>
            <a:r>
              <a:rPr lang="en-US" dirty="0"/>
              <a:t>Roscoe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17" name="Subtitle 5">
            <a:extLst>
              <a:ext uri="{FF2B5EF4-FFF2-40B4-BE49-F238E27FC236}">
                <a16:creationId xmlns:a16="http://schemas.microsoft.com/office/drawing/2014/main" id="{2FBA0688-6668-4BA6-AEA6-B72456355764}"/>
              </a:ext>
            </a:extLst>
          </p:cNvPr>
          <p:cNvSpPr txBox="1">
            <a:spLocks/>
          </p:cNvSpPr>
          <p:nvPr/>
        </p:nvSpPr>
        <p:spPr>
          <a:xfrm>
            <a:off x="10140662" y="3677205"/>
            <a:ext cx="1480799" cy="700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Jayneel </a:t>
            </a:r>
            <a:br>
              <a:rPr lang="en-US" dirty="0"/>
            </a:br>
            <a:r>
              <a:rPr lang="en-US" dirty="0"/>
              <a:t>Gandhi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A7AFB3-C047-4BBF-94D3-6AF13092F5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Distribution of Page Table Entries</a:t>
            </a:r>
          </a:p>
          <a:p>
            <a:pPr lvl="1"/>
            <a:r>
              <a:rPr lang="en-US" dirty="0"/>
              <a:t>Local NUMA Node</a:t>
            </a:r>
          </a:p>
          <a:p>
            <a:pPr lvl="1"/>
            <a:r>
              <a:rPr lang="en-US" dirty="0"/>
              <a:t>Remote NUMA Node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86701-8EF3-4C5C-830A-A6E292FB97E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Slow down due to remote memory accesses during page table walks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A35E83-2DC9-47A3-A574-5BA90946DD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Multi-Threaded Scenario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A3005F-BF38-4D01-B9CB-C6B3DDAA13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Workload-Migration Scenario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4D1A5-7C5E-4684-A2D2-7C44EE57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Study: Page Table Walks and NUMA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3BA032-1F1A-4A05-8BB5-711EE728B53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How often is the page table remote and what’s the resulting slowdown?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11" name="Rounded Rectangle 48">
            <a:extLst>
              <a:ext uri="{FF2B5EF4-FFF2-40B4-BE49-F238E27FC236}">
                <a16:creationId xmlns:a16="http://schemas.microsoft.com/office/drawing/2014/main" id="{3409A6CE-F81E-4C5F-9B1B-57F6251B8345}"/>
              </a:ext>
            </a:extLst>
          </p:cNvPr>
          <p:cNvSpPr/>
          <p:nvPr/>
        </p:nvSpPr>
        <p:spPr>
          <a:xfrm>
            <a:off x="121440" y="4104281"/>
            <a:ext cx="5264894" cy="1148237"/>
          </a:xfrm>
          <a:prstGeom prst="roundRect">
            <a:avLst/>
          </a:prstGeom>
          <a:solidFill>
            <a:srgbClr val="00152B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399" dirty="0">
                <a:solidFill>
                  <a:schemeClr val="tx1"/>
                </a:solidFill>
              </a:rPr>
              <a:t>Majority of TLB misses require remote memory accesses</a:t>
            </a:r>
          </a:p>
        </p:txBody>
      </p:sp>
    </p:spTree>
    <p:extLst>
      <p:ext uri="{BB962C8B-B14F-4D97-AF65-F5344CB8AC3E}">
        <p14:creationId xmlns:p14="http://schemas.microsoft.com/office/powerpoint/2010/main" val="6263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9E29F3-5673-4278-B93F-1155A0CB517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Data Migration Policy moves Data Pages, but not Page Tables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071AA-00A1-C04C-A3BE-EF7F388D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Page Walk Slow 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9BA9B-24B1-A84A-B8FD-E2FB15E382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EFE2AC25-D31C-FC4F-BE68-7AC2DB828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313933"/>
              </p:ext>
            </p:extLst>
          </p:nvPr>
        </p:nvGraphicFramePr>
        <p:xfrm>
          <a:off x="5445225" y="1913205"/>
          <a:ext cx="5842993" cy="402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8ECF97F-E66A-0449-8243-62FCE239306B}"/>
              </a:ext>
            </a:extLst>
          </p:cNvPr>
          <p:cNvSpPr/>
          <p:nvPr/>
        </p:nvSpPr>
        <p:spPr>
          <a:xfrm>
            <a:off x="7027733" y="1353448"/>
            <a:ext cx="3094539" cy="594103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999" dirty="0">
                <a:solidFill>
                  <a:schemeClr val="tx1"/>
                </a:solidFill>
              </a:rPr>
              <a:t>Up to 3.2x slowdown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0363912-A982-364D-BB9C-8453851BD131}"/>
              </a:ext>
            </a:extLst>
          </p:cNvPr>
          <p:cNvCxnSpPr>
            <a:cxnSpLocks/>
          </p:cNvCxnSpPr>
          <p:nvPr/>
        </p:nvCxnSpPr>
        <p:spPr bwMode="gray">
          <a:xfrm flipV="1">
            <a:off x="7027734" y="2320977"/>
            <a:ext cx="758521" cy="1973838"/>
          </a:xfrm>
          <a:prstGeom prst="straightConnector1">
            <a:avLst/>
          </a:prstGeom>
          <a:ln w="38100">
            <a:solidFill>
              <a:schemeClr val="accent4"/>
            </a:solidFill>
            <a:miter lim="800000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4B69DC3-AE6D-5042-A47F-C125D53272E6}"/>
              </a:ext>
            </a:extLst>
          </p:cNvPr>
          <p:cNvCxnSpPr>
            <a:cxnSpLocks/>
          </p:cNvCxnSpPr>
          <p:nvPr/>
        </p:nvCxnSpPr>
        <p:spPr bwMode="gray">
          <a:xfrm flipV="1">
            <a:off x="9612426" y="3624485"/>
            <a:ext cx="650810" cy="693083"/>
          </a:xfrm>
          <a:prstGeom prst="straightConnector1">
            <a:avLst/>
          </a:prstGeom>
          <a:ln w="38100">
            <a:solidFill>
              <a:schemeClr val="accent4"/>
            </a:solidFill>
            <a:miter lim="800000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974C058-A4F3-4FC8-8173-093BE7483A7E}"/>
              </a:ext>
            </a:extLst>
          </p:cNvPr>
          <p:cNvSpPr txBox="1"/>
          <p:nvPr/>
        </p:nvSpPr>
        <p:spPr>
          <a:xfrm>
            <a:off x="2231540" y="5420315"/>
            <a:ext cx="2756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Data pages local,</a:t>
            </a:r>
          </a:p>
          <a:p>
            <a:r>
              <a:rPr lang="en-US" sz="2200" dirty="0"/>
              <a:t>page table remote.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FE47B51-E1B9-4D3C-B37E-F70EB649F845}"/>
              </a:ext>
            </a:extLst>
          </p:cNvPr>
          <p:cNvGrpSpPr/>
          <p:nvPr/>
        </p:nvGrpSpPr>
        <p:grpSpPr>
          <a:xfrm>
            <a:off x="1006282" y="2106365"/>
            <a:ext cx="3234795" cy="3120081"/>
            <a:chOff x="724016" y="1904577"/>
            <a:chExt cx="3234795" cy="312008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9182644-9C4E-4CAF-BE18-EE9EAC242EEA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A01BB39-87CA-4F54-AA94-FC311BC17792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69AE83A-05BD-41E7-A12A-897C51B44BB7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9C006D4-0A70-487B-B5BD-0EB49AB95F0C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A5EDBEC-3CDB-41EB-AF8C-F49403C11D20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CC9B249-4D46-40F3-BF6B-2C5918D799EA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608712D-5547-4ED8-93C6-3821622D4248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5F8F944-839C-4800-B4FA-5B8004FF92C6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26EFF25-16D9-4263-ADA7-595C020AA2E2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A1FDACA-7B44-473A-9F78-017EC5B244C1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41EEF13-193D-45DE-B77A-83860080C637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2894A3D-9F57-4086-B05B-7EC96479E08D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DDA6073-CF4E-41DB-AD60-53277FB30857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CB5F738-A908-47B9-A9D4-A1717DD13DFC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5B64910-DCF3-467A-AB0D-C7A65FEF52DC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92A14CB-D218-4646-A361-B2CAEE4E701D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C9AE0DC-3456-447B-9E41-33CF913AADE5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4255102-6942-4A22-903C-F817CCA69B1E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66D4B7B-3EB0-4681-B4EA-34B036ACDE3C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</p:grpSp>
      <p:sp>
        <p:nvSpPr>
          <p:cNvPr id="100" name="Rectangle: Rounded Corners 30">
            <a:extLst>
              <a:ext uri="{FF2B5EF4-FFF2-40B4-BE49-F238E27FC236}">
                <a16:creationId xmlns:a16="http://schemas.microsoft.com/office/drawing/2014/main" id="{DD380780-CDFA-4FF3-BF0D-CB7F004AB2BD}"/>
              </a:ext>
            </a:extLst>
          </p:cNvPr>
          <p:cNvSpPr/>
          <p:nvPr/>
        </p:nvSpPr>
        <p:spPr>
          <a:xfrm>
            <a:off x="1714597" y="4835594"/>
            <a:ext cx="474926" cy="534108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D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D4AF7CB-1B74-4B16-B999-5E92D2301C14}"/>
              </a:ext>
            </a:extLst>
          </p:cNvPr>
          <p:cNvGrpSpPr/>
          <p:nvPr/>
        </p:nvGrpSpPr>
        <p:grpSpPr>
          <a:xfrm>
            <a:off x="1070718" y="4124028"/>
            <a:ext cx="1247187" cy="505042"/>
            <a:chOff x="3154401" y="2479288"/>
            <a:chExt cx="1247187" cy="50504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01302B1-0878-4DB7-A6F1-701E720B1DBB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23" name="Picture 49">
              <a:extLst>
                <a:ext uri="{FF2B5EF4-FFF2-40B4-BE49-F238E27FC236}">
                  <a16:creationId xmlns:a16="http://schemas.microsoft.com/office/drawing/2014/main" id="{F008F77D-AC94-4482-A42B-3CD1BE955307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50">
              <a:extLst>
                <a:ext uri="{FF2B5EF4-FFF2-40B4-BE49-F238E27FC236}">
                  <a16:creationId xmlns:a16="http://schemas.microsoft.com/office/drawing/2014/main" id="{A5472ED8-4948-46C1-9BAB-213D9912A573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5" name="CustomShape 22">
              <a:extLst>
                <a:ext uri="{FF2B5EF4-FFF2-40B4-BE49-F238E27FC236}">
                  <a16:creationId xmlns:a16="http://schemas.microsoft.com/office/drawing/2014/main" id="{0423FD48-C80E-4893-9334-E516751FACF6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72CCA7-F1F3-4DE6-ADE2-493233D14FB2}"/>
              </a:ext>
            </a:extLst>
          </p:cNvPr>
          <p:cNvGrpSpPr/>
          <p:nvPr/>
        </p:nvGrpSpPr>
        <p:grpSpPr>
          <a:xfrm>
            <a:off x="697103" y="4886207"/>
            <a:ext cx="932126" cy="991308"/>
            <a:chOff x="909193" y="5100825"/>
            <a:chExt cx="932126" cy="991308"/>
          </a:xfrm>
        </p:grpSpPr>
        <p:sp>
          <p:nvSpPr>
            <p:cNvPr id="98" name="Rectangle: Rounded Corners 28">
              <a:extLst>
                <a:ext uri="{FF2B5EF4-FFF2-40B4-BE49-F238E27FC236}">
                  <a16:creationId xmlns:a16="http://schemas.microsoft.com/office/drawing/2014/main" id="{D47BB79C-74FE-424F-A0F5-218A076D8E17}"/>
                </a:ext>
              </a:extLst>
            </p:cNvPr>
            <p:cNvSpPr/>
            <p:nvPr/>
          </p:nvSpPr>
          <p:spPr>
            <a:xfrm>
              <a:off x="909193" y="51008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26" name="Rectangle: Rounded Corners 28">
              <a:extLst>
                <a:ext uri="{FF2B5EF4-FFF2-40B4-BE49-F238E27FC236}">
                  <a16:creationId xmlns:a16="http://schemas.microsoft.com/office/drawing/2014/main" id="{5C0320DF-3902-45BF-8E23-0A7C7574DEA1}"/>
                </a:ext>
              </a:extLst>
            </p:cNvPr>
            <p:cNvSpPr/>
            <p:nvPr/>
          </p:nvSpPr>
          <p:spPr>
            <a:xfrm>
              <a:off x="1061593" y="52532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27" name="Rectangle: Rounded Corners 28">
              <a:extLst>
                <a:ext uri="{FF2B5EF4-FFF2-40B4-BE49-F238E27FC236}">
                  <a16:creationId xmlns:a16="http://schemas.microsoft.com/office/drawing/2014/main" id="{E9F92207-BAEF-468F-B7CE-83E467DFE679}"/>
                </a:ext>
              </a:extLst>
            </p:cNvPr>
            <p:cNvSpPr/>
            <p:nvPr/>
          </p:nvSpPr>
          <p:spPr>
            <a:xfrm>
              <a:off x="1213993" y="54056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28" name="Rectangle: Rounded Corners 28">
              <a:extLst>
                <a:ext uri="{FF2B5EF4-FFF2-40B4-BE49-F238E27FC236}">
                  <a16:creationId xmlns:a16="http://schemas.microsoft.com/office/drawing/2014/main" id="{3D36D518-B03F-4DB7-8EC3-B92D7C51C668}"/>
                </a:ext>
              </a:extLst>
            </p:cNvPr>
            <p:cNvSpPr/>
            <p:nvPr/>
          </p:nvSpPr>
          <p:spPr>
            <a:xfrm>
              <a:off x="1366393" y="55580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101063E-2695-4BAE-B22F-C3E32D1A0087}"/>
              </a:ext>
            </a:extLst>
          </p:cNvPr>
          <p:cNvSpPr txBox="1"/>
          <p:nvPr/>
        </p:nvSpPr>
        <p:spPr>
          <a:xfrm>
            <a:off x="7295962" y="6129289"/>
            <a:ext cx="322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on Linux v4.17</a:t>
            </a:r>
          </a:p>
        </p:txBody>
      </p:sp>
      <p:sp>
        <p:nvSpPr>
          <p:cNvPr id="42" name="Rectangle: Rounded Corners 28">
            <a:extLst>
              <a:ext uri="{FF2B5EF4-FFF2-40B4-BE49-F238E27FC236}">
                <a16:creationId xmlns:a16="http://schemas.microsoft.com/office/drawing/2014/main" id="{54422DA5-AAFB-4864-A9B5-774681881C55}"/>
              </a:ext>
            </a:extLst>
          </p:cNvPr>
          <p:cNvSpPr/>
          <p:nvPr/>
        </p:nvSpPr>
        <p:spPr>
          <a:xfrm>
            <a:off x="8575002" y="242791"/>
            <a:ext cx="3435431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More workloads in the paper</a:t>
            </a:r>
          </a:p>
        </p:txBody>
      </p:sp>
    </p:spTree>
    <p:extLst>
      <p:ext uri="{BB962C8B-B14F-4D97-AF65-F5344CB8AC3E}">
        <p14:creationId xmlns:p14="http://schemas.microsoft.com/office/powerpoint/2010/main" val="6755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862E-6 -4.44444E-6 L 0.14991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9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403E-6 -1.48148E-6 L 0.12555 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1" grpId="0">
        <p:bldAsOne/>
      </p:bldGraphic>
      <p:bldP spid="72" grpId="0" animBg="1"/>
      <p:bldP spid="10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A7AFB3-C047-4BBF-94D3-6AF13092F5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Distribution of Page Table Entries</a:t>
            </a:r>
          </a:p>
          <a:p>
            <a:pPr lvl="1"/>
            <a:r>
              <a:rPr lang="en-US" dirty="0"/>
              <a:t>Local NUMA Node</a:t>
            </a:r>
          </a:p>
          <a:p>
            <a:pPr lvl="1"/>
            <a:r>
              <a:rPr lang="en-US" dirty="0"/>
              <a:t>Remote NUMA Node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86701-8EF3-4C5C-830A-A6E292FB97E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Slow down due to remote memory accesses during page table walks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A35E83-2DC9-47A3-A574-5BA90946DD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Multi-Threaded Scenario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A3005F-BF38-4D01-B9CB-C6B3DDAA13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Workload-Migration Scenario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4D1A5-7C5E-4684-A2D2-7C44EE57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Study: Page Table Walks and NUMA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3BA032-1F1A-4A05-8BB5-711EE728B53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How often is the page table remote and what’s the resulting slowdown?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12</a:t>
            </a:fld>
            <a:endParaRPr lang="en-GB" dirty="0"/>
          </a:p>
        </p:txBody>
      </p:sp>
      <p:sp>
        <p:nvSpPr>
          <p:cNvPr id="11" name="Rounded Rectangle 71">
            <a:extLst>
              <a:ext uri="{FF2B5EF4-FFF2-40B4-BE49-F238E27FC236}">
                <a16:creationId xmlns:a16="http://schemas.microsoft.com/office/drawing/2014/main" id="{8AF4D069-482C-4F7A-A718-4EBED19D667E}"/>
              </a:ext>
            </a:extLst>
          </p:cNvPr>
          <p:cNvSpPr/>
          <p:nvPr/>
        </p:nvSpPr>
        <p:spPr>
          <a:xfrm>
            <a:off x="6740855" y="4104281"/>
            <a:ext cx="5266944" cy="1116571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Up to 3.2x slowdown</a:t>
            </a:r>
          </a:p>
        </p:txBody>
      </p:sp>
      <p:sp>
        <p:nvSpPr>
          <p:cNvPr id="12" name="Rounded Rectangle 48">
            <a:extLst>
              <a:ext uri="{FF2B5EF4-FFF2-40B4-BE49-F238E27FC236}">
                <a16:creationId xmlns:a16="http://schemas.microsoft.com/office/drawing/2014/main" id="{E4C46C7C-178F-4C6F-ABC3-E7F66E803B0E}"/>
              </a:ext>
            </a:extLst>
          </p:cNvPr>
          <p:cNvSpPr/>
          <p:nvPr/>
        </p:nvSpPr>
        <p:spPr>
          <a:xfrm>
            <a:off x="121440" y="4104281"/>
            <a:ext cx="5264894" cy="1148237"/>
          </a:xfrm>
          <a:prstGeom prst="roundRect">
            <a:avLst/>
          </a:prstGeom>
          <a:solidFill>
            <a:srgbClr val="00152B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399" dirty="0">
                <a:solidFill>
                  <a:schemeClr val="tx1"/>
                </a:solidFill>
              </a:rPr>
              <a:t>Majority of TLB misses require remote memory accesses</a:t>
            </a:r>
          </a:p>
        </p:txBody>
      </p:sp>
    </p:spTree>
    <p:extLst>
      <p:ext uri="{BB962C8B-B14F-4D97-AF65-F5344CB8AC3E}">
        <p14:creationId xmlns:p14="http://schemas.microsoft.com/office/powerpoint/2010/main" val="4131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A7AFB3-C047-4BBF-94D3-6AF13092F5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86701-8EF3-4C5C-830A-A6E292FB97E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A35E83-2DC9-47A3-A574-5BA90946DD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1806122"/>
            <a:ext cx="5637213" cy="516155"/>
          </a:xfrm>
        </p:spPr>
        <p:txBody>
          <a:bodyPr/>
          <a:lstStyle/>
          <a:p>
            <a:r>
              <a:rPr lang="en-US" dirty="0"/>
              <a:t>Multi-Threaded Scenario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A3005F-BF38-4D01-B9CB-C6B3DDAA13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1613" y="1806122"/>
            <a:ext cx="5637212" cy="516155"/>
          </a:xfrm>
        </p:spPr>
        <p:txBody>
          <a:bodyPr/>
          <a:lstStyle/>
          <a:p>
            <a:r>
              <a:rPr lang="en-US" dirty="0"/>
              <a:t>Workload-Migration Scenario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4D1A5-7C5E-4684-A2D2-7C44EE57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Mitosis: Transparent Replication and Migration for Page-Tables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3BA032-1F1A-4A05-8BB5-711EE728B53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EE5C09-A358-4F04-BAEC-6D1ABB9689CE}"/>
              </a:ext>
            </a:extLst>
          </p:cNvPr>
          <p:cNvSpPr/>
          <p:nvPr/>
        </p:nvSpPr>
        <p:spPr>
          <a:xfrm>
            <a:off x="274207" y="5864813"/>
            <a:ext cx="5264893" cy="5161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Mitosis </a:t>
            </a:r>
            <a:r>
              <a:rPr lang="en-US" sz="2400" b="1" u="sng" dirty="0">
                <a:solidFill>
                  <a:schemeClr val="tx1"/>
                </a:solidFill>
              </a:rPr>
              <a:t>replicates</a:t>
            </a:r>
            <a:r>
              <a:rPr lang="en-US" sz="2400" dirty="0">
                <a:solidFill>
                  <a:schemeClr val="tx1"/>
                </a:solidFill>
              </a:rPr>
              <a:t> the page table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AA8616-4AC1-4F12-BFC6-E5FDC6586BAC}"/>
              </a:ext>
            </a:extLst>
          </p:cNvPr>
          <p:cNvSpPr/>
          <p:nvPr/>
        </p:nvSpPr>
        <p:spPr>
          <a:xfrm>
            <a:off x="6737772" y="5864813"/>
            <a:ext cx="5264893" cy="5161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Mitosis </a:t>
            </a:r>
            <a:r>
              <a:rPr lang="en-US" sz="2400" b="1" u="sng" dirty="0">
                <a:solidFill>
                  <a:schemeClr val="tx1"/>
                </a:solidFill>
              </a:rPr>
              <a:t>migrates</a:t>
            </a:r>
            <a:r>
              <a:rPr lang="en-US" sz="2400" dirty="0">
                <a:solidFill>
                  <a:schemeClr val="tx1"/>
                </a:solidFill>
              </a:rPr>
              <a:t> the page table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63DF7-50D0-4321-9478-87C319087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125" y="2736781"/>
            <a:ext cx="2942961" cy="29651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ED3721-49FD-43A9-936E-862FBEEF8FB1}"/>
              </a:ext>
            </a:extLst>
          </p:cNvPr>
          <p:cNvGrpSpPr/>
          <p:nvPr/>
        </p:nvGrpSpPr>
        <p:grpSpPr>
          <a:xfrm>
            <a:off x="3067570" y="4992175"/>
            <a:ext cx="845930" cy="840005"/>
            <a:chOff x="6178926" y="2055540"/>
            <a:chExt cx="845930" cy="840005"/>
          </a:xfrm>
        </p:grpSpPr>
        <p:sp>
          <p:nvSpPr>
            <p:cNvPr id="16" name="Rectangle: Rounded Corners 33">
              <a:extLst>
                <a:ext uri="{FF2B5EF4-FFF2-40B4-BE49-F238E27FC236}">
                  <a16:creationId xmlns:a16="http://schemas.microsoft.com/office/drawing/2014/main" id="{33512C8A-DC9A-460C-87C8-BF5E1AD95D0A}"/>
                </a:ext>
              </a:extLst>
            </p:cNvPr>
            <p:cNvSpPr/>
            <p:nvPr/>
          </p:nvSpPr>
          <p:spPr>
            <a:xfrm>
              <a:off x="6178926" y="2055540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L4</a:t>
              </a:r>
            </a:p>
          </p:txBody>
        </p:sp>
        <p:sp>
          <p:nvSpPr>
            <p:cNvPr id="17" name="Rectangle: Rounded Corners 34">
              <a:extLst>
                <a:ext uri="{FF2B5EF4-FFF2-40B4-BE49-F238E27FC236}">
                  <a16:creationId xmlns:a16="http://schemas.microsoft.com/office/drawing/2014/main" id="{C7684E07-0013-4BF4-A2CB-233798199617}"/>
                </a:ext>
              </a:extLst>
            </p:cNvPr>
            <p:cNvSpPr/>
            <p:nvPr/>
          </p:nvSpPr>
          <p:spPr>
            <a:xfrm>
              <a:off x="6301605" y="2152792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L3</a:t>
              </a:r>
            </a:p>
          </p:txBody>
        </p:sp>
        <p:sp>
          <p:nvSpPr>
            <p:cNvPr id="18" name="Rectangle: Rounded Corners 35">
              <a:extLst>
                <a:ext uri="{FF2B5EF4-FFF2-40B4-BE49-F238E27FC236}">
                  <a16:creationId xmlns:a16="http://schemas.microsoft.com/office/drawing/2014/main" id="{84F908CF-9FB5-43B6-A2E7-D39094A3132F}"/>
                </a:ext>
              </a:extLst>
            </p:cNvPr>
            <p:cNvSpPr/>
            <p:nvPr/>
          </p:nvSpPr>
          <p:spPr>
            <a:xfrm>
              <a:off x="6436141" y="2250044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L2</a:t>
              </a:r>
            </a:p>
          </p:txBody>
        </p:sp>
        <p:sp>
          <p:nvSpPr>
            <p:cNvPr id="19" name="Rectangle: Rounded Corners 36">
              <a:extLst>
                <a:ext uri="{FF2B5EF4-FFF2-40B4-BE49-F238E27FC236}">
                  <a16:creationId xmlns:a16="http://schemas.microsoft.com/office/drawing/2014/main" id="{FF996FE0-A78F-4E24-9559-2575A67FDC77}"/>
                </a:ext>
              </a:extLst>
            </p:cNvPr>
            <p:cNvSpPr/>
            <p:nvPr/>
          </p:nvSpPr>
          <p:spPr>
            <a:xfrm>
              <a:off x="6549806" y="2361298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>
                      <a:lumMod val="95000"/>
                    </a:schemeClr>
                  </a:solidFill>
                </a:rPr>
                <a:t>PT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1E9733-E35C-44A6-B187-4DB12C0ABB47}"/>
              </a:ext>
            </a:extLst>
          </p:cNvPr>
          <p:cNvGrpSpPr/>
          <p:nvPr/>
        </p:nvGrpSpPr>
        <p:grpSpPr>
          <a:xfrm>
            <a:off x="1731407" y="4907589"/>
            <a:ext cx="845930" cy="840005"/>
            <a:chOff x="6178926" y="2055540"/>
            <a:chExt cx="845930" cy="840005"/>
          </a:xfrm>
        </p:grpSpPr>
        <p:sp>
          <p:nvSpPr>
            <p:cNvPr id="21" name="Rectangle: Rounded Corners 33">
              <a:extLst>
                <a:ext uri="{FF2B5EF4-FFF2-40B4-BE49-F238E27FC236}">
                  <a16:creationId xmlns:a16="http://schemas.microsoft.com/office/drawing/2014/main" id="{8CD62E94-EA09-430F-8146-FBDFCBE72726}"/>
                </a:ext>
              </a:extLst>
            </p:cNvPr>
            <p:cNvSpPr/>
            <p:nvPr/>
          </p:nvSpPr>
          <p:spPr>
            <a:xfrm>
              <a:off x="6178926" y="2055540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L4</a:t>
              </a:r>
            </a:p>
          </p:txBody>
        </p:sp>
        <p:sp>
          <p:nvSpPr>
            <p:cNvPr id="22" name="Rectangle: Rounded Corners 34">
              <a:extLst>
                <a:ext uri="{FF2B5EF4-FFF2-40B4-BE49-F238E27FC236}">
                  <a16:creationId xmlns:a16="http://schemas.microsoft.com/office/drawing/2014/main" id="{C915CF50-F6A9-4396-899C-2D2ED03C8A48}"/>
                </a:ext>
              </a:extLst>
            </p:cNvPr>
            <p:cNvSpPr/>
            <p:nvPr/>
          </p:nvSpPr>
          <p:spPr>
            <a:xfrm>
              <a:off x="6301605" y="2152792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L3</a:t>
              </a:r>
            </a:p>
          </p:txBody>
        </p:sp>
        <p:sp>
          <p:nvSpPr>
            <p:cNvPr id="23" name="Rectangle: Rounded Corners 35">
              <a:extLst>
                <a:ext uri="{FF2B5EF4-FFF2-40B4-BE49-F238E27FC236}">
                  <a16:creationId xmlns:a16="http://schemas.microsoft.com/office/drawing/2014/main" id="{91F1311B-3E50-447B-B802-EA72634D8591}"/>
                </a:ext>
              </a:extLst>
            </p:cNvPr>
            <p:cNvSpPr/>
            <p:nvPr/>
          </p:nvSpPr>
          <p:spPr>
            <a:xfrm>
              <a:off x="6436141" y="2250044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L2</a:t>
              </a:r>
            </a:p>
          </p:txBody>
        </p:sp>
        <p:sp>
          <p:nvSpPr>
            <p:cNvPr id="24" name="Rectangle: Rounded Corners 36">
              <a:extLst>
                <a:ext uri="{FF2B5EF4-FFF2-40B4-BE49-F238E27FC236}">
                  <a16:creationId xmlns:a16="http://schemas.microsoft.com/office/drawing/2014/main" id="{86B8874C-743E-485E-8BD6-7044085198DF}"/>
                </a:ext>
              </a:extLst>
            </p:cNvPr>
            <p:cNvSpPr/>
            <p:nvPr/>
          </p:nvSpPr>
          <p:spPr>
            <a:xfrm>
              <a:off x="6549806" y="2361298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>
                      <a:lumMod val="95000"/>
                    </a:schemeClr>
                  </a:solidFill>
                </a:rPr>
                <a:t>PT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A0EF38-8767-4D0D-9D4C-A151B2AD093A}"/>
              </a:ext>
            </a:extLst>
          </p:cNvPr>
          <p:cNvGrpSpPr/>
          <p:nvPr/>
        </p:nvGrpSpPr>
        <p:grpSpPr>
          <a:xfrm>
            <a:off x="1711900" y="2453017"/>
            <a:ext cx="845930" cy="840005"/>
            <a:chOff x="6178926" y="2055540"/>
            <a:chExt cx="845930" cy="840005"/>
          </a:xfrm>
        </p:grpSpPr>
        <p:sp>
          <p:nvSpPr>
            <p:cNvPr id="26" name="Rectangle: Rounded Corners 33">
              <a:extLst>
                <a:ext uri="{FF2B5EF4-FFF2-40B4-BE49-F238E27FC236}">
                  <a16:creationId xmlns:a16="http://schemas.microsoft.com/office/drawing/2014/main" id="{393476F2-FD9D-4B3E-A782-1545BC1E5488}"/>
                </a:ext>
              </a:extLst>
            </p:cNvPr>
            <p:cNvSpPr/>
            <p:nvPr/>
          </p:nvSpPr>
          <p:spPr>
            <a:xfrm>
              <a:off x="6178926" y="2055540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L4</a:t>
              </a:r>
            </a:p>
          </p:txBody>
        </p:sp>
        <p:sp>
          <p:nvSpPr>
            <p:cNvPr id="27" name="Rectangle: Rounded Corners 34">
              <a:extLst>
                <a:ext uri="{FF2B5EF4-FFF2-40B4-BE49-F238E27FC236}">
                  <a16:creationId xmlns:a16="http://schemas.microsoft.com/office/drawing/2014/main" id="{695C338A-D321-4670-AE2C-9461B1B56582}"/>
                </a:ext>
              </a:extLst>
            </p:cNvPr>
            <p:cNvSpPr/>
            <p:nvPr/>
          </p:nvSpPr>
          <p:spPr>
            <a:xfrm>
              <a:off x="6301605" y="2152792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L3</a:t>
              </a:r>
            </a:p>
          </p:txBody>
        </p:sp>
        <p:sp>
          <p:nvSpPr>
            <p:cNvPr id="28" name="Rectangle: Rounded Corners 35">
              <a:extLst>
                <a:ext uri="{FF2B5EF4-FFF2-40B4-BE49-F238E27FC236}">
                  <a16:creationId xmlns:a16="http://schemas.microsoft.com/office/drawing/2014/main" id="{507CCB25-42A7-4638-BF41-D425D2E999B9}"/>
                </a:ext>
              </a:extLst>
            </p:cNvPr>
            <p:cNvSpPr/>
            <p:nvPr/>
          </p:nvSpPr>
          <p:spPr>
            <a:xfrm>
              <a:off x="6436141" y="2250044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L2</a:t>
              </a:r>
            </a:p>
          </p:txBody>
        </p:sp>
        <p:sp>
          <p:nvSpPr>
            <p:cNvPr id="29" name="Rectangle: Rounded Corners 36">
              <a:extLst>
                <a:ext uri="{FF2B5EF4-FFF2-40B4-BE49-F238E27FC236}">
                  <a16:creationId xmlns:a16="http://schemas.microsoft.com/office/drawing/2014/main" id="{D96CF189-2942-41EB-95A2-5C769AFB7FE6}"/>
                </a:ext>
              </a:extLst>
            </p:cNvPr>
            <p:cNvSpPr/>
            <p:nvPr/>
          </p:nvSpPr>
          <p:spPr>
            <a:xfrm>
              <a:off x="6549806" y="2361298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>
                      <a:lumMod val="95000"/>
                    </a:schemeClr>
                  </a:solidFill>
                </a:rPr>
                <a:t>PT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4FFE6E-4D38-4936-9E44-A9C62DA1E1E0}"/>
              </a:ext>
            </a:extLst>
          </p:cNvPr>
          <p:cNvGrpSpPr/>
          <p:nvPr/>
        </p:nvGrpSpPr>
        <p:grpSpPr>
          <a:xfrm>
            <a:off x="3086626" y="2453017"/>
            <a:ext cx="845930" cy="840005"/>
            <a:chOff x="6178926" y="2055540"/>
            <a:chExt cx="845930" cy="840005"/>
          </a:xfrm>
        </p:grpSpPr>
        <p:sp>
          <p:nvSpPr>
            <p:cNvPr id="31" name="Rectangle: Rounded Corners 33">
              <a:extLst>
                <a:ext uri="{FF2B5EF4-FFF2-40B4-BE49-F238E27FC236}">
                  <a16:creationId xmlns:a16="http://schemas.microsoft.com/office/drawing/2014/main" id="{7DE485EE-FBD4-4522-B605-34A61ED0959A}"/>
                </a:ext>
              </a:extLst>
            </p:cNvPr>
            <p:cNvSpPr/>
            <p:nvPr/>
          </p:nvSpPr>
          <p:spPr>
            <a:xfrm>
              <a:off x="6178926" y="2055540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L4</a:t>
              </a:r>
            </a:p>
          </p:txBody>
        </p:sp>
        <p:sp>
          <p:nvSpPr>
            <p:cNvPr id="32" name="Rectangle: Rounded Corners 34">
              <a:extLst>
                <a:ext uri="{FF2B5EF4-FFF2-40B4-BE49-F238E27FC236}">
                  <a16:creationId xmlns:a16="http://schemas.microsoft.com/office/drawing/2014/main" id="{67FCE06D-8414-4473-954D-46582A4F2756}"/>
                </a:ext>
              </a:extLst>
            </p:cNvPr>
            <p:cNvSpPr/>
            <p:nvPr/>
          </p:nvSpPr>
          <p:spPr>
            <a:xfrm>
              <a:off x="6301605" y="2152792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L3</a:t>
              </a:r>
            </a:p>
          </p:txBody>
        </p:sp>
        <p:sp>
          <p:nvSpPr>
            <p:cNvPr id="33" name="Rectangle: Rounded Corners 35">
              <a:extLst>
                <a:ext uri="{FF2B5EF4-FFF2-40B4-BE49-F238E27FC236}">
                  <a16:creationId xmlns:a16="http://schemas.microsoft.com/office/drawing/2014/main" id="{93361966-F98B-463A-B440-8E4F960AEB29}"/>
                </a:ext>
              </a:extLst>
            </p:cNvPr>
            <p:cNvSpPr/>
            <p:nvPr/>
          </p:nvSpPr>
          <p:spPr>
            <a:xfrm>
              <a:off x="6436141" y="2250044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L2</a:t>
              </a:r>
            </a:p>
          </p:txBody>
        </p:sp>
        <p:sp>
          <p:nvSpPr>
            <p:cNvPr id="34" name="Rectangle: Rounded Corners 36">
              <a:extLst>
                <a:ext uri="{FF2B5EF4-FFF2-40B4-BE49-F238E27FC236}">
                  <a16:creationId xmlns:a16="http://schemas.microsoft.com/office/drawing/2014/main" id="{F44C30B2-E12B-40D5-90F9-D371D9C79509}"/>
                </a:ext>
              </a:extLst>
            </p:cNvPr>
            <p:cNvSpPr/>
            <p:nvPr/>
          </p:nvSpPr>
          <p:spPr>
            <a:xfrm>
              <a:off x="6549806" y="2361298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>
                      <a:lumMod val="95000"/>
                    </a:schemeClr>
                  </a:solidFill>
                </a:rPr>
                <a:t>PT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17D19E-4336-4C2E-97BF-E05BBC2AC3D1}"/>
              </a:ext>
            </a:extLst>
          </p:cNvPr>
          <p:cNvGrpSpPr/>
          <p:nvPr/>
        </p:nvGrpSpPr>
        <p:grpSpPr>
          <a:xfrm>
            <a:off x="1469457" y="4376891"/>
            <a:ext cx="1247187" cy="505042"/>
            <a:chOff x="3154401" y="2479288"/>
            <a:chExt cx="1247187" cy="5050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41186D0-99EA-4083-9D7D-EAB7FC90CD83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37" name="Picture 49">
              <a:extLst>
                <a:ext uri="{FF2B5EF4-FFF2-40B4-BE49-F238E27FC236}">
                  <a16:creationId xmlns:a16="http://schemas.microsoft.com/office/drawing/2014/main" id="{D537EBC9-84A1-476C-844B-E6FE72D0D918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50">
              <a:extLst>
                <a:ext uri="{FF2B5EF4-FFF2-40B4-BE49-F238E27FC236}">
                  <a16:creationId xmlns:a16="http://schemas.microsoft.com/office/drawing/2014/main" id="{1DD6449C-4BD4-496E-B12E-BCF5734CDCDA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CustomShape 22">
              <a:extLst>
                <a:ext uri="{FF2B5EF4-FFF2-40B4-BE49-F238E27FC236}">
                  <a16:creationId xmlns:a16="http://schemas.microsoft.com/office/drawing/2014/main" id="{4BB9493E-91B2-4986-9180-30141F8D33D3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299E85-A522-457F-BB4D-9147FB3C375F}"/>
              </a:ext>
            </a:extLst>
          </p:cNvPr>
          <p:cNvGrpSpPr/>
          <p:nvPr/>
        </p:nvGrpSpPr>
        <p:grpSpPr>
          <a:xfrm>
            <a:off x="1469457" y="3486701"/>
            <a:ext cx="1247187" cy="505042"/>
            <a:chOff x="3154401" y="2479288"/>
            <a:chExt cx="1247187" cy="5050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0496E17-B873-42FD-BD4A-97A7D31860A8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42" name="Picture 49">
              <a:extLst>
                <a:ext uri="{FF2B5EF4-FFF2-40B4-BE49-F238E27FC236}">
                  <a16:creationId xmlns:a16="http://schemas.microsoft.com/office/drawing/2014/main" id="{91DBB293-0255-4C55-A7F7-0A1E6927CF59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50">
              <a:extLst>
                <a:ext uri="{FF2B5EF4-FFF2-40B4-BE49-F238E27FC236}">
                  <a16:creationId xmlns:a16="http://schemas.microsoft.com/office/drawing/2014/main" id="{A22D205F-AF39-417E-8492-168C9551758E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CustomShape 22">
              <a:extLst>
                <a:ext uri="{FF2B5EF4-FFF2-40B4-BE49-F238E27FC236}">
                  <a16:creationId xmlns:a16="http://schemas.microsoft.com/office/drawing/2014/main" id="{6425B808-6CD3-48B1-8F3C-271482074114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4D71D8-6F68-45B8-A7D3-EC5D13CB2873}"/>
              </a:ext>
            </a:extLst>
          </p:cNvPr>
          <p:cNvGrpSpPr/>
          <p:nvPr/>
        </p:nvGrpSpPr>
        <p:grpSpPr>
          <a:xfrm>
            <a:off x="2900344" y="3486701"/>
            <a:ext cx="1247187" cy="505042"/>
            <a:chOff x="3154401" y="2479288"/>
            <a:chExt cx="1247187" cy="50504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DA1B3C9-84F4-489C-8B14-838D78108516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47" name="Picture 49">
              <a:extLst>
                <a:ext uri="{FF2B5EF4-FFF2-40B4-BE49-F238E27FC236}">
                  <a16:creationId xmlns:a16="http://schemas.microsoft.com/office/drawing/2014/main" id="{4A243427-DCDD-40F9-9260-85DF35475670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50">
              <a:extLst>
                <a:ext uri="{FF2B5EF4-FFF2-40B4-BE49-F238E27FC236}">
                  <a16:creationId xmlns:a16="http://schemas.microsoft.com/office/drawing/2014/main" id="{40D72DF6-E3AA-4101-82C6-BB3AC0F0AEC4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" name="CustomShape 22">
              <a:extLst>
                <a:ext uri="{FF2B5EF4-FFF2-40B4-BE49-F238E27FC236}">
                  <a16:creationId xmlns:a16="http://schemas.microsoft.com/office/drawing/2014/main" id="{E579BFA9-87C6-4030-AAA2-9232E45FA22E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7487DB6-1A96-4EDA-8B39-5403B399339D}"/>
              </a:ext>
            </a:extLst>
          </p:cNvPr>
          <p:cNvGrpSpPr/>
          <p:nvPr/>
        </p:nvGrpSpPr>
        <p:grpSpPr>
          <a:xfrm>
            <a:off x="2918432" y="4376891"/>
            <a:ext cx="1247187" cy="505042"/>
            <a:chOff x="3154401" y="2479288"/>
            <a:chExt cx="1247187" cy="50504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2550581-BBB4-4F3A-A4AF-27F0F9EC1429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52" name="Picture 49">
              <a:extLst>
                <a:ext uri="{FF2B5EF4-FFF2-40B4-BE49-F238E27FC236}">
                  <a16:creationId xmlns:a16="http://schemas.microsoft.com/office/drawing/2014/main" id="{C04600B3-CF2A-4CCB-BC98-4C45F7853248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0">
              <a:extLst>
                <a:ext uri="{FF2B5EF4-FFF2-40B4-BE49-F238E27FC236}">
                  <a16:creationId xmlns:a16="http://schemas.microsoft.com/office/drawing/2014/main" id="{DF1BD63A-6011-4FEF-B472-F1362184C666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CustomShape 22">
              <a:extLst>
                <a:ext uri="{FF2B5EF4-FFF2-40B4-BE49-F238E27FC236}">
                  <a16:creationId xmlns:a16="http://schemas.microsoft.com/office/drawing/2014/main" id="{9FC765F6-AD2C-4F70-9012-0539AAD32B0E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800CB221-3CBF-4D7D-A16B-E5CF7598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732" y="2573958"/>
            <a:ext cx="2942961" cy="296513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BC6422A-C0AC-405F-ACEA-6BD159AAA6EC}"/>
              </a:ext>
            </a:extLst>
          </p:cNvPr>
          <p:cNvGrpSpPr/>
          <p:nvPr/>
        </p:nvGrpSpPr>
        <p:grpSpPr>
          <a:xfrm>
            <a:off x="8285562" y="4908310"/>
            <a:ext cx="845930" cy="840005"/>
            <a:chOff x="6178926" y="2055540"/>
            <a:chExt cx="845930" cy="840005"/>
          </a:xfrm>
        </p:grpSpPr>
        <p:sp>
          <p:nvSpPr>
            <p:cNvPr id="57" name="Rectangle: Rounded Corners 33">
              <a:extLst>
                <a:ext uri="{FF2B5EF4-FFF2-40B4-BE49-F238E27FC236}">
                  <a16:creationId xmlns:a16="http://schemas.microsoft.com/office/drawing/2014/main" id="{21DB2403-53A9-440F-B2C1-BC7349E288FF}"/>
                </a:ext>
              </a:extLst>
            </p:cNvPr>
            <p:cNvSpPr/>
            <p:nvPr/>
          </p:nvSpPr>
          <p:spPr>
            <a:xfrm>
              <a:off x="6178926" y="2055540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L4</a:t>
              </a:r>
            </a:p>
          </p:txBody>
        </p:sp>
        <p:sp>
          <p:nvSpPr>
            <p:cNvPr id="58" name="Rectangle: Rounded Corners 34">
              <a:extLst>
                <a:ext uri="{FF2B5EF4-FFF2-40B4-BE49-F238E27FC236}">
                  <a16:creationId xmlns:a16="http://schemas.microsoft.com/office/drawing/2014/main" id="{BF968590-70E5-44D7-8345-E8BE6D4E6F65}"/>
                </a:ext>
              </a:extLst>
            </p:cNvPr>
            <p:cNvSpPr/>
            <p:nvPr/>
          </p:nvSpPr>
          <p:spPr>
            <a:xfrm>
              <a:off x="6301605" y="2152792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L3</a:t>
              </a:r>
            </a:p>
          </p:txBody>
        </p:sp>
        <p:sp>
          <p:nvSpPr>
            <p:cNvPr id="59" name="Rectangle: Rounded Corners 35">
              <a:extLst>
                <a:ext uri="{FF2B5EF4-FFF2-40B4-BE49-F238E27FC236}">
                  <a16:creationId xmlns:a16="http://schemas.microsoft.com/office/drawing/2014/main" id="{2FA0B615-F29C-41B6-B5B6-58FA35DE7225}"/>
                </a:ext>
              </a:extLst>
            </p:cNvPr>
            <p:cNvSpPr/>
            <p:nvPr/>
          </p:nvSpPr>
          <p:spPr>
            <a:xfrm>
              <a:off x="6436141" y="2250044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L2</a:t>
              </a:r>
            </a:p>
          </p:txBody>
        </p:sp>
        <p:sp>
          <p:nvSpPr>
            <p:cNvPr id="60" name="Rectangle: Rounded Corners 36">
              <a:extLst>
                <a:ext uri="{FF2B5EF4-FFF2-40B4-BE49-F238E27FC236}">
                  <a16:creationId xmlns:a16="http://schemas.microsoft.com/office/drawing/2014/main" id="{EC2B7AD9-B200-4733-B664-F56C96A0F759}"/>
                </a:ext>
              </a:extLst>
            </p:cNvPr>
            <p:cNvSpPr/>
            <p:nvPr/>
          </p:nvSpPr>
          <p:spPr>
            <a:xfrm>
              <a:off x="6549806" y="2361298"/>
              <a:ext cx="475050" cy="53424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>
                      <a:lumMod val="95000"/>
                    </a:schemeClr>
                  </a:solidFill>
                </a:rPr>
                <a:t>PT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84A9A-0B80-4AAF-8062-4F403689D2D0}"/>
              </a:ext>
            </a:extLst>
          </p:cNvPr>
          <p:cNvGrpSpPr/>
          <p:nvPr/>
        </p:nvGrpSpPr>
        <p:grpSpPr>
          <a:xfrm>
            <a:off x="8023612" y="4377612"/>
            <a:ext cx="1247187" cy="505042"/>
            <a:chOff x="3154401" y="2479288"/>
            <a:chExt cx="1247187" cy="50504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7C44053-46F5-45C2-904C-5AA19AF397C1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63" name="Picture 49">
              <a:extLst>
                <a:ext uri="{FF2B5EF4-FFF2-40B4-BE49-F238E27FC236}">
                  <a16:creationId xmlns:a16="http://schemas.microsoft.com/office/drawing/2014/main" id="{12589A70-8DF2-49A9-8905-A5986BB54EB1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50">
              <a:extLst>
                <a:ext uri="{FF2B5EF4-FFF2-40B4-BE49-F238E27FC236}">
                  <a16:creationId xmlns:a16="http://schemas.microsoft.com/office/drawing/2014/main" id="{B1235133-B681-436C-977C-8463BF7B3C5B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65" name="CustomShape 22">
              <a:extLst>
                <a:ext uri="{FF2B5EF4-FFF2-40B4-BE49-F238E27FC236}">
                  <a16:creationId xmlns:a16="http://schemas.microsoft.com/office/drawing/2014/main" id="{1016FF7A-6DA2-428F-B6A1-133369681EBE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5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058E-7 -1.48148E-6 L 0.12712 -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6" y="-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554E-6 -1.85185E-6 L 0.1335 -0.00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8" y="-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Mitosis: Keep Page Tables Local using Replication and Migration. 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1D42279-0207-451F-9688-72EB7B42B5B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Implementation on Linux / x86_64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pic>
        <p:nvPicPr>
          <p:cNvPr id="5" name="Content Placeholder 23" descr="A close up of a logo&#10;&#10;Description automatically generated">
            <a:extLst>
              <a:ext uri="{FF2B5EF4-FFF2-40B4-BE49-F238E27FC236}">
                <a16:creationId xmlns:a16="http://schemas.microsoft.com/office/drawing/2014/main" id="{B0E0DFF3-2E2F-41D3-B776-F99789FCB6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 bwMode="gray">
          <a:xfrm>
            <a:off x="602966" y="3813275"/>
            <a:ext cx="680005" cy="680005"/>
          </a:xfrm>
          <a:prstGeom prst="rect">
            <a:avLst/>
          </a:prstGeom>
          <a:solidFill>
            <a:srgbClr val="000000">
              <a:alpha val="35000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D8E705-85F2-4D67-9A5B-C26247F90457}"/>
              </a:ext>
            </a:extLst>
          </p:cNvPr>
          <p:cNvSpPr txBox="1"/>
          <p:nvPr/>
        </p:nvSpPr>
        <p:spPr>
          <a:xfrm>
            <a:off x="1434239" y="3868583"/>
            <a:ext cx="3390352" cy="56938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/>
              <a:t>Available on GitHub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https://github.com/mitosis-project</a:t>
            </a:r>
          </a:p>
        </p:txBody>
      </p:sp>
    </p:spTree>
    <p:extLst>
      <p:ext uri="{BB962C8B-B14F-4D97-AF65-F5344CB8AC3E}">
        <p14:creationId xmlns:p14="http://schemas.microsoft.com/office/powerpoint/2010/main" val="34951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13DB1E-34F3-44B4-9E0A-4F2D69823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Mechanism: Replication of Page Tables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0A313E-81C2-447F-BF2F-E581211D1B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51383" y="4267722"/>
            <a:ext cx="2743200" cy="1924206"/>
          </a:xfrm>
        </p:spPr>
        <p:txBody>
          <a:bodyPr/>
          <a:lstStyle/>
          <a:p>
            <a:pPr>
              <a:buNone/>
            </a:pPr>
            <a:r>
              <a:rPr lang="en-US" dirty="0"/>
              <a:t>Replica Allocation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83C99B-A260-4FEE-990B-BC4D31C417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08711" y="4267722"/>
            <a:ext cx="2743200" cy="1924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Consistent updates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(Correctness)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DCF5CD-B2E2-4FDA-845D-DC5586E55C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65744" y="4273394"/>
            <a:ext cx="2743200" cy="1924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Replica Utilization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(Performance)</a:t>
            </a:r>
          </a:p>
        </p:txBody>
      </p:sp>
      <p:sp>
        <p:nvSpPr>
          <p:cNvPr id="32" name="Freeform 33">
            <a:extLst>
              <a:ext uri="{FF2B5EF4-FFF2-40B4-BE49-F238E27FC236}">
                <a16:creationId xmlns:a16="http://schemas.microsoft.com/office/drawing/2014/main" id="{99772BA9-04CF-47B9-944C-4817EFA446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49205" y="2410679"/>
            <a:ext cx="1095881" cy="1095882"/>
          </a:xfrm>
          <a:custGeom>
            <a:avLst/>
            <a:gdLst>
              <a:gd name="T0" fmla="*/ 148 w 384"/>
              <a:gd name="T1" fmla="*/ 14 h 384"/>
              <a:gd name="T2" fmla="*/ 164 w 384"/>
              <a:gd name="T3" fmla="*/ 11 h 384"/>
              <a:gd name="T4" fmla="*/ 167 w 384"/>
              <a:gd name="T5" fmla="*/ 14 h 384"/>
              <a:gd name="T6" fmla="*/ 172 w 384"/>
              <a:gd name="T7" fmla="*/ 14 h 384"/>
              <a:gd name="T8" fmla="*/ 176 w 384"/>
              <a:gd name="T9" fmla="*/ 11 h 384"/>
              <a:gd name="T10" fmla="*/ 248 w 384"/>
              <a:gd name="T11" fmla="*/ 305 h 384"/>
              <a:gd name="T12" fmla="*/ 260 w 384"/>
              <a:gd name="T13" fmla="*/ 313 h 384"/>
              <a:gd name="T14" fmla="*/ 256 w 384"/>
              <a:gd name="T15" fmla="*/ 309 h 384"/>
              <a:gd name="T16" fmla="*/ 276 w 384"/>
              <a:gd name="T17" fmla="*/ 309 h 384"/>
              <a:gd name="T18" fmla="*/ 272 w 384"/>
              <a:gd name="T19" fmla="*/ 313 h 384"/>
              <a:gd name="T20" fmla="*/ 58 w 384"/>
              <a:gd name="T21" fmla="*/ 313 h 384"/>
              <a:gd name="T22" fmla="*/ 70 w 384"/>
              <a:gd name="T23" fmla="*/ 305 h 384"/>
              <a:gd name="T24" fmla="*/ 73 w 384"/>
              <a:gd name="T25" fmla="*/ 309 h 384"/>
              <a:gd name="T26" fmla="*/ 78 w 384"/>
              <a:gd name="T27" fmla="*/ 309 h 384"/>
              <a:gd name="T28" fmla="*/ 82 w 384"/>
              <a:gd name="T29" fmla="*/ 305 h 384"/>
              <a:gd name="T30" fmla="*/ 289 w 384"/>
              <a:gd name="T31" fmla="*/ 153 h 384"/>
              <a:gd name="T32" fmla="*/ 301 w 384"/>
              <a:gd name="T33" fmla="*/ 146 h 384"/>
              <a:gd name="T34" fmla="*/ 304 w 384"/>
              <a:gd name="T35" fmla="*/ 150 h 384"/>
              <a:gd name="T36" fmla="*/ 309 w 384"/>
              <a:gd name="T37" fmla="*/ 150 h 384"/>
              <a:gd name="T38" fmla="*/ 313 w 384"/>
              <a:gd name="T39" fmla="*/ 146 h 384"/>
              <a:gd name="T40" fmla="*/ 241 w 384"/>
              <a:gd name="T41" fmla="*/ 194 h 384"/>
              <a:gd name="T42" fmla="*/ 288 w 384"/>
              <a:gd name="T43" fmla="*/ 295 h 384"/>
              <a:gd name="T44" fmla="*/ 233 w 384"/>
              <a:gd name="T45" fmla="*/ 384 h 384"/>
              <a:gd name="T46" fmla="*/ 217 w 384"/>
              <a:gd name="T47" fmla="*/ 235 h 384"/>
              <a:gd name="T48" fmla="*/ 117 w 384"/>
              <a:gd name="T49" fmla="*/ 295 h 384"/>
              <a:gd name="T50" fmla="*/ 43 w 384"/>
              <a:gd name="T51" fmla="*/ 384 h 384"/>
              <a:gd name="T52" fmla="*/ 155 w 384"/>
              <a:gd name="T53" fmla="*/ 225 h 384"/>
              <a:gd name="T54" fmla="*/ 110 w 384"/>
              <a:gd name="T55" fmla="*/ 225 h 384"/>
              <a:gd name="T56" fmla="*/ 110 w 384"/>
              <a:gd name="T57" fmla="*/ 135 h 384"/>
              <a:gd name="T58" fmla="*/ 185 w 384"/>
              <a:gd name="T59" fmla="*/ 143 h 384"/>
              <a:gd name="T60" fmla="*/ 137 w 384"/>
              <a:gd name="T61" fmla="*/ 90 h 384"/>
              <a:gd name="T62" fmla="*/ 247 w 384"/>
              <a:gd name="T63" fmla="*/ 90 h 384"/>
              <a:gd name="T64" fmla="*/ 240 w 384"/>
              <a:gd name="T65" fmla="*/ 178 h 384"/>
              <a:gd name="T66" fmla="*/ 384 w 384"/>
              <a:gd name="T67" fmla="*/ 135 h 384"/>
              <a:gd name="T68" fmla="*/ 282 w 384"/>
              <a:gd name="T69" fmla="*/ 156 h 384"/>
              <a:gd name="T70" fmla="*/ 282 w 384"/>
              <a:gd name="T71" fmla="*/ 143 h 384"/>
              <a:gd name="T72" fmla="*/ 376 w 384"/>
              <a:gd name="T73" fmla="*/ 217 h 384"/>
              <a:gd name="T74" fmla="*/ 282 w 384"/>
              <a:gd name="T75" fmla="*/ 217 h 384"/>
              <a:gd name="T76" fmla="*/ 8 w 384"/>
              <a:gd name="T77" fmla="*/ 217 h 384"/>
              <a:gd name="T78" fmla="*/ 102 w 384"/>
              <a:gd name="T79" fmla="*/ 143 h 384"/>
              <a:gd name="T80" fmla="*/ 102 w 384"/>
              <a:gd name="T81" fmla="*/ 156 h 384"/>
              <a:gd name="T82" fmla="*/ 51 w 384"/>
              <a:gd name="T83" fmla="*/ 323 h 384"/>
              <a:gd name="T84" fmla="*/ 145 w 384"/>
              <a:gd name="T85" fmla="*/ 323 h 384"/>
              <a:gd name="T86" fmla="*/ 51 w 384"/>
              <a:gd name="T87" fmla="*/ 303 h 384"/>
              <a:gd name="T88" fmla="*/ 145 w 384"/>
              <a:gd name="T89" fmla="*/ 303 h 384"/>
              <a:gd name="T90" fmla="*/ 239 w 384"/>
              <a:gd name="T91" fmla="*/ 20 h 384"/>
              <a:gd name="T92" fmla="*/ 145 w 384"/>
              <a:gd name="T93" fmla="*/ 20 h 384"/>
              <a:gd name="T94" fmla="*/ 145 w 384"/>
              <a:gd name="T95" fmla="*/ 28 h 384"/>
              <a:gd name="T96" fmla="*/ 226 w 384"/>
              <a:gd name="T97" fmla="*/ 192 h 384"/>
              <a:gd name="T98" fmla="*/ 192 w 384"/>
              <a:gd name="T99" fmla="*/ 225 h 384"/>
              <a:gd name="T100" fmla="*/ 241 w 384"/>
              <a:gd name="T101" fmla="*/ 323 h 384"/>
              <a:gd name="T102" fmla="*/ 335 w 384"/>
              <a:gd name="T103" fmla="*/ 323 h 384"/>
              <a:gd name="T104" fmla="*/ 241 w 384"/>
              <a:gd name="T105" fmla="*/ 315 h 384"/>
              <a:gd name="T106" fmla="*/ 295 w 384"/>
              <a:gd name="T107" fmla="*/ 303 h 384"/>
              <a:gd name="T108" fmla="*/ 18 w 384"/>
              <a:gd name="T109" fmla="*/ 150 h 384"/>
              <a:gd name="T110" fmla="*/ 15 w 384"/>
              <a:gd name="T111" fmla="*/ 153 h 384"/>
              <a:gd name="T112" fmla="*/ 27 w 384"/>
              <a:gd name="T113" fmla="*/ 146 h 384"/>
              <a:gd name="T114" fmla="*/ 39 w 384"/>
              <a:gd name="T115" fmla="*/ 153 h 384"/>
              <a:gd name="T116" fmla="*/ 35 w 384"/>
              <a:gd name="T117" fmla="*/ 15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384">
                <a:moveTo>
                  <a:pt x="155" y="14"/>
                </a:moveTo>
                <a:cubicBezTo>
                  <a:pt x="155" y="16"/>
                  <a:pt x="154" y="18"/>
                  <a:pt x="152" y="18"/>
                </a:cubicBezTo>
                <a:cubicBezTo>
                  <a:pt x="150" y="18"/>
                  <a:pt x="148" y="16"/>
                  <a:pt x="148" y="14"/>
                </a:cubicBezTo>
                <a:cubicBezTo>
                  <a:pt x="148" y="12"/>
                  <a:pt x="150" y="11"/>
                  <a:pt x="152" y="11"/>
                </a:cubicBezTo>
                <a:cubicBezTo>
                  <a:pt x="154" y="11"/>
                  <a:pt x="155" y="12"/>
                  <a:pt x="155" y="14"/>
                </a:cubicBezTo>
                <a:close/>
                <a:moveTo>
                  <a:pt x="164" y="11"/>
                </a:moveTo>
                <a:cubicBezTo>
                  <a:pt x="162" y="11"/>
                  <a:pt x="160" y="12"/>
                  <a:pt x="160" y="14"/>
                </a:cubicBezTo>
                <a:cubicBezTo>
                  <a:pt x="160" y="16"/>
                  <a:pt x="162" y="18"/>
                  <a:pt x="164" y="18"/>
                </a:cubicBezTo>
                <a:cubicBezTo>
                  <a:pt x="166" y="18"/>
                  <a:pt x="167" y="16"/>
                  <a:pt x="167" y="14"/>
                </a:cubicBezTo>
                <a:cubicBezTo>
                  <a:pt x="167" y="12"/>
                  <a:pt x="166" y="11"/>
                  <a:pt x="164" y="11"/>
                </a:cubicBezTo>
                <a:close/>
                <a:moveTo>
                  <a:pt x="176" y="11"/>
                </a:moveTo>
                <a:cubicBezTo>
                  <a:pt x="174" y="11"/>
                  <a:pt x="172" y="12"/>
                  <a:pt x="172" y="14"/>
                </a:cubicBezTo>
                <a:cubicBezTo>
                  <a:pt x="172" y="16"/>
                  <a:pt x="174" y="18"/>
                  <a:pt x="176" y="18"/>
                </a:cubicBezTo>
                <a:cubicBezTo>
                  <a:pt x="178" y="18"/>
                  <a:pt x="180" y="16"/>
                  <a:pt x="180" y="14"/>
                </a:cubicBezTo>
                <a:cubicBezTo>
                  <a:pt x="180" y="12"/>
                  <a:pt x="178" y="11"/>
                  <a:pt x="176" y="11"/>
                </a:cubicBezTo>
                <a:close/>
                <a:moveTo>
                  <a:pt x="248" y="313"/>
                </a:moveTo>
                <a:cubicBezTo>
                  <a:pt x="250" y="313"/>
                  <a:pt x="251" y="311"/>
                  <a:pt x="251" y="309"/>
                </a:cubicBezTo>
                <a:cubicBezTo>
                  <a:pt x="251" y="307"/>
                  <a:pt x="250" y="305"/>
                  <a:pt x="248" y="305"/>
                </a:cubicBezTo>
                <a:cubicBezTo>
                  <a:pt x="246" y="305"/>
                  <a:pt x="244" y="307"/>
                  <a:pt x="244" y="309"/>
                </a:cubicBezTo>
                <a:cubicBezTo>
                  <a:pt x="244" y="311"/>
                  <a:pt x="246" y="313"/>
                  <a:pt x="248" y="313"/>
                </a:cubicBezTo>
                <a:close/>
                <a:moveTo>
                  <a:pt x="260" y="313"/>
                </a:moveTo>
                <a:cubicBezTo>
                  <a:pt x="262" y="313"/>
                  <a:pt x="263" y="311"/>
                  <a:pt x="263" y="309"/>
                </a:cubicBezTo>
                <a:cubicBezTo>
                  <a:pt x="263" y="307"/>
                  <a:pt x="262" y="305"/>
                  <a:pt x="260" y="305"/>
                </a:cubicBezTo>
                <a:cubicBezTo>
                  <a:pt x="258" y="305"/>
                  <a:pt x="256" y="307"/>
                  <a:pt x="256" y="309"/>
                </a:cubicBezTo>
                <a:cubicBezTo>
                  <a:pt x="256" y="311"/>
                  <a:pt x="258" y="313"/>
                  <a:pt x="260" y="313"/>
                </a:cubicBezTo>
                <a:close/>
                <a:moveTo>
                  <a:pt x="272" y="313"/>
                </a:moveTo>
                <a:cubicBezTo>
                  <a:pt x="274" y="313"/>
                  <a:pt x="276" y="311"/>
                  <a:pt x="276" y="309"/>
                </a:cubicBezTo>
                <a:cubicBezTo>
                  <a:pt x="276" y="307"/>
                  <a:pt x="274" y="305"/>
                  <a:pt x="272" y="305"/>
                </a:cubicBezTo>
                <a:cubicBezTo>
                  <a:pt x="270" y="305"/>
                  <a:pt x="268" y="307"/>
                  <a:pt x="268" y="309"/>
                </a:cubicBezTo>
                <a:cubicBezTo>
                  <a:pt x="268" y="311"/>
                  <a:pt x="270" y="313"/>
                  <a:pt x="272" y="313"/>
                </a:cubicBezTo>
                <a:close/>
                <a:moveTo>
                  <a:pt x="58" y="305"/>
                </a:moveTo>
                <a:cubicBezTo>
                  <a:pt x="56" y="305"/>
                  <a:pt x="54" y="307"/>
                  <a:pt x="54" y="309"/>
                </a:cubicBezTo>
                <a:cubicBezTo>
                  <a:pt x="54" y="311"/>
                  <a:pt x="56" y="313"/>
                  <a:pt x="58" y="313"/>
                </a:cubicBezTo>
                <a:cubicBezTo>
                  <a:pt x="60" y="313"/>
                  <a:pt x="61" y="311"/>
                  <a:pt x="61" y="309"/>
                </a:cubicBezTo>
                <a:cubicBezTo>
                  <a:pt x="61" y="307"/>
                  <a:pt x="60" y="305"/>
                  <a:pt x="58" y="305"/>
                </a:cubicBezTo>
                <a:close/>
                <a:moveTo>
                  <a:pt x="70" y="305"/>
                </a:moveTo>
                <a:cubicBezTo>
                  <a:pt x="68" y="305"/>
                  <a:pt x="66" y="307"/>
                  <a:pt x="66" y="309"/>
                </a:cubicBezTo>
                <a:cubicBezTo>
                  <a:pt x="66" y="311"/>
                  <a:pt x="68" y="313"/>
                  <a:pt x="70" y="313"/>
                </a:cubicBezTo>
                <a:cubicBezTo>
                  <a:pt x="72" y="313"/>
                  <a:pt x="73" y="311"/>
                  <a:pt x="73" y="309"/>
                </a:cubicBezTo>
                <a:cubicBezTo>
                  <a:pt x="73" y="307"/>
                  <a:pt x="72" y="305"/>
                  <a:pt x="70" y="305"/>
                </a:cubicBezTo>
                <a:close/>
                <a:moveTo>
                  <a:pt x="82" y="305"/>
                </a:moveTo>
                <a:cubicBezTo>
                  <a:pt x="80" y="305"/>
                  <a:pt x="78" y="307"/>
                  <a:pt x="78" y="309"/>
                </a:cubicBezTo>
                <a:cubicBezTo>
                  <a:pt x="78" y="311"/>
                  <a:pt x="80" y="313"/>
                  <a:pt x="82" y="313"/>
                </a:cubicBezTo>
                <a:cubicBezTo>
                  <a:pt x="84" y="313"/>
                  <a:pt x="85" y="311"/>
                  <a:pt x="85" y="309"/>
                </a:cubicBezTo>
                <a:cubicBezTo>
                  <a:pt x="85" y="307"/>
                  <a:pt x="84" y="305"/>
                  <a:pt x="82" y="305"/>
                </a:cubicBezTo>
                <a:close/>
                <a:moveTo>
                  <a:pt x="289" y="146"/>
                </a:moveTo>
                <a:cubicBezTo>
                  <a:pt x="287" y="146"/>
                  <a:pt x="285" y="148"/>
                  <a:pt x="285" y="150"/>
                </a:cubicBezTo>
                <a:cubicBezTo>
                  <a:pt x="285" y="152"/>
                  <a:pt x="287" y="153"/>
                  <a:pt x="289" y="153"/>
                </a:cubicBezTo>
                <a:cubicBezTo>
                  <a:pt x="291" y="153"/>
                  <a:pt x="292" y="152"/>
                  <a:pt x="292" y="150"/>
                </a:cubicBezTo>
                <a:cubicBezTo>
                  <a:pt x="292" y="148"/>
                  <a:pt x="291" y="146"/>
                  <a:pt x="289" y="146"/>
                </a:cubicBezTo>
                <a:close/>
                <a:moveTo>
                  <a:pt x="301" y="146"/>
                </a:moveTo>
                <a:cubicBezTo>
                  <a:pt x="299" y="146"/>
                  <a:pt x="297" y="148"/>
                  <a:pt x="297" y="150"/>
                </a:cubicBezTo>
                <a:cubicBezTo>
                  <a:pt x="297" y="152"/>
                  <a:pt x="299" y="153"/>
                  <a:pt x="301" y="153"/>
                </a:cubicBezTo>
                <a:cubicBezTo>
                  <a:pt x="303" y="153"/>
                  <a:pt x="304" y="152"/>
                  <a:pt x="304" y="150"/>
                </a:cubicBezTo>
                <a:cubicBezTo>
                  <a:pt x="304" y="148"/>
                  <a:pt x="303" y="146"/>
                  <a:pt x="301" y="146"/>
                </a:cubicBezTo>
                <a:close/>
                <a:moveTo>
                  <a:pt x="313" y="146"/>
                </a:moveTo>
                <a:cubicBezTo>
                  <a:pt x="311" y="146"/>
                  <a:pt x="309" y="148"/>
                  <a:pt x="309" y="150"/>
                </a:cubicBezTo>
                <a:cubicBezTo>
                  <a:pt x="309" y="152"/>
                  <a:pt x="311" y="153"/>
                  <a:pt x="313" y="153"/>
                </a:cubicBezTo>
                <a:cubicBezTo>
                  <a:pt x="315" y="153"/>
                  <a:pt x="317" y="152"/>
                  <a:pt x="317" y="150"/>
                </a:cubicBezTo>
                <a:cubicBezTo>
                  <a:pt x="317" y="148"/>
                  <a:pt x="315" y="146"/>
                  <a:pt x="313" y="146"/>
                </a:cubicBezTo>
                <a:close/>
                <a:moveTo>
                  <a:pt x="274" y="225"/>
                </a:moveTo>
                <a:cubicBezTo>
                  <a:pt x="274" y="184"/>
                  <a:pt x="274" y="184"/>
                  <a:pt x="274" y="184"/>
                </a:cubicBezTo>
                <a:cubicBezTo>
                  <a:pt x="241" y="194"/>
                  <a:pt x="241" y="194"/>
                  <a:pt x="241" y="194"/>
                </a:cubicBezTo>
                <a:cubicBezTo>
                  <a:pt x="241" y="194"/>
                  <a:pt x="241" y="194"/>
                  <a:pt x="241" y="194"/>
                </a:cubicBezTo>
                <a:cubicBezTo>
                  <a:pt x="241" y="206"/>
                  <a:pt x="236" y="217"/>
                  <a:pt x="229" y="225"/>
                </a:cubicBezTo>
                <a:cubicBezTo>
                  <a:pt x="288" y="295"/>
                  <a:pt x="288" y="295"/>
                  <a:pt x="288" y="295"/>
                </a:cubicBezTo>
                <a:cubicBezTo>
                  <a:pt x="343" y="295"/>
                  <a:pt x="343" y="295"/>
                  <a:pt x="343" y="295"/>
                </a:cubicBezTo>
                <a:cubicBezTo>
                  <a:pt x="343" y="384"/>
                  <a:pt x="343" y="384"/>
                  <a:pt x="343" y="384"/>
                </a:cubicBezTo>
                <a:cubicBezTo>
                  <a:pt x="233" y="384"/>
                  <a:pt x="233" y="384"/>
                  <a:pt x="233" y="384"/>
                </a:cubicBezTo>
                <a:cubicBezTo>
                  <a:pt x="233" y="295"/>
                  <a:pt x="233" y="295"/>
                  <a:pt x="233" y="295"/>
                </a:cubicBezTo>
                <a:cubicBezTo>
                  <a:pt x="267" y="295"/>
                  <a:pt x="267" y="295"/>
                  <a:pt x="267" y="295"/>
                </a:cubicBezTo>
                <a:cubicBezTo>
                  <a:pt x="217" y="235"/>
                  <a:pt x="217" y="235"/>
                  <a:pt x="217" y="235"/>
                </a:cubicBezTo>
                <a:cubicBezTo>
                  <a:pt x="209" y="239"/>
                  <a:pt x="201" y="241"/>
                  <a:pt x="192" y="241"/>
                </a:cubicBezTo>
                <a:cubicBezTo>
                  <a:pt x="183" y="241"/>
                  <a:pt x="175" y="239"/>
                  <a:pt x="168" y="235"/>
                </a:cubicBezTo>
                <a:cubicBezTo>
                  <a:pt x="117" y="295"/>
                  <a:pt x="117" y="295"/>
                  <a:pt x="117" y="295"/>
                </a:cubicBezTo>
                <a:cubicBezTo>
                  <a:pt x="153" y="295"/>
                  <a:pt x="153" y="295"/>
                  <a:pt x="153" y="295"/>
                </a:cubicBezTo>
                <a:cubicBezTo>
                  <a:pt x="153" y="384"/>
                  <a:pt x="153" y="384"/>
                  <a:pt x="153" y="384"/>
                </a:cubicBezTo>
                <a:cubicBezTo>
                  <a:pt x="43" y="384"/>
                  <a:pt x="43" y="384"/>
                  <a:pt x="43" y="384"/>
                </a:cubicBezTo>
                <a:cubicBezTo>
                  <a:pt x="43" y="295"/>
                  <a:pt x="43" y="295"/>
                  <a:pt x="43" y="295"/>
                </a:cubicBezTo>
                <a:cubicBezTo>
                  <a:pt x="96" y="295"/>
                  <a:pt x="96" y="295"/>
                  <a:pt x="96" y="295"/>
                </a:cubicBezTo>
                <a:cubicBezTo>
                  <a:pt x="155" y="225"/>
                  <a:pt x="155" y="225"/>
                  <a:pt x="155" y="225"/>
                </a:cubicBezTo>
                <a:cubicBezTo>
                  <a:pt x="148" y="217"/>
                  <a:pt x="143" y="206"/>
                  <a:pt x="143" y="194"/>
                </a:cubicBezTo>
                <a:cubicBezTo>
                  <a:pt x="110" y="186"/>
                  <a:pt x="110" y="186"/>
                  <a:pt x="110" y="186"/>
                </a:cubicBezTo>
                <a:cubicBezTo>
                  <a:pt x="110" y="225"/>
                  <a:pt x="110" y="225"/>
                  <a:pt x="11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135"/>
                  <a:pt x="0" y="135"/>
                  <a:pt x="0" y="135"/>
                </a:cubicBezTo>
                <a:cubicBezTo>
                  <a:pt x="110" y="135"/>
                  <a:pt x="110" y="135"/>
                  <a:pt x="110" y="135"/>
                </a:cubicBezTo>
                <a:cubicBezTo>
                  <a:pt x="110" y="170"/>
                  <a:pt x="110" y="170"/>
                  <a:pt x="110" y="170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50" y="160"/>
                  <a:pt x="166" y="146"/>
                  <a:pt x="185" y="143"/>
                </a:cubicBezTo>
                <a:cubicBezTo>
                  <a:pt x="185" y="143"/>
                  <a:pt x="185" y="143"/>
                  <a:pt x="185" y="143"/>
                </a:cubicBezTo>
                <a:cubicBezTo>
                  <a:pt x="185" y="90"/>
                  <a:pt x="185" y="90"/>
                  <a:pt x="185" y="90"/>
                </a:cubicBezTo>
                <a:cubicBezTo>
                  <a:pt x="137" y="90"/>
                  <a:pt x="137" y="90"/>
                  <a:pt x="137" y="90"/>
                </a:cubicBezTo>
                <a:cubicBezTo>
                  <a:pt x="137" y="0"/>
                  <a:pt x="137" y="0"/>
                  <a:pt x="137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47" y="90"/>
                  <a:pt x="247" y="90"/>
                  <a:pt x="247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143"/>
                  <a:pt x="201" y="143"/>
                  <a:pt x="201" y="143"/>
                </a:cubicBezTo>
                <a:cubicBezTo>
                  <a:pt x="219" y="147"/>
                  <a:pt x="234" y="160"/>
                  <a:pt x="240" y="178"/>
                </a:cubicBezTo>
                <a:cubicBezTo>
                  <a:pt x="274" y="167"/>
                  <a:pt x="274" y="167"/>
                  <a:pt x="274" y="167"/>
                </a:cubicBezTo>
                <a:cubicBezTo>
                  <a:pt x="274" y="135"/>
                  <a:pt x="274" y="135"/>
                  <a:pt x="274" y="135"/>
                </a:cubicBezTo>
                <a:cubicBezTo>
                  <a:pt x="384" y="135"/>
                  <a:pt x="384" y="135"/>
                  <a:pt x="384" y="135"/>
                </a:cubicBezTo>
                <a:cubicBezTo>
                  <a:pt x="384" y="225"/>
                  <a:pt x="384" y="225"/>
                  <a:pt x="384" y="225"/>
                </a:cubicBezTo>
                <a:lnTo>
                  <a:pt x="274" y="225"/>
                </a:lnTo>
                <a:close/>
                <a:moveTo>
                  <a:pt x="282" y="156"/>
                </a:moveTo>
                <a:cubicBezTo>
                  <a:pt x="376" y="156"/>
                  <a:pt x="376" y="156"/>
                  <a:pt x="376" y="156"/>
                </a:cubicBezTo>
                <a:cubicBezTo>
                  <a:pt x="376" y="143"/>
                  <a:pt x="376" y="143"/>
                  <a:pt x="376" y="143"/>
                </a:cubicBezTo>
                <a:cubicBezTo>
                  <a:pt x="282" y="143"/>
                  <a:pt x="282" y="143"/>
                  <a:pt x="282" y="143"/>
                </a:cubicBezTo>
                <a:lnTo>
                  <a:pt x="282" y="156"/>
                </a:lnTo>
                <a:close/>
                <a:moveTo>
                  <a:pt x="282" y="217"/>
                </a:moveTo>
                <a:cubicBezTo>
                  <a:pt x="376" y="217"/>
                  <a:pt x="376" y="217"/>
                  <a:pt x="376" y="217"/>
                </a:cubicBezTo>
                <a:cubicBezTo>
                  <a:pt x="376" y="164"/>
                  <a:pt x="376" y="164"/>
                  <a:pt x="376" y="164"/>
                </a:cubicBezTo>
                <a:cubicBezTo>
                  <a:pt x="282" y="164"/>
                  <a:pt x="282" y="164"/>
                  <a:pt x="282" y="164"/>
                </a:cubicBezTo>
                <a:lnTo>
                  <a:pt x="282" y="217"/>
                </a:lnTo>
                <a:close/>
                <a:moveTo>
                  <a:pt x="102" y="164"/>
                </a:moveTo>
                <a:cubicBezTo>
                  <a:pt x="8" y="164"/>
                  <a:pt x="8" y="164"/>
                  <a:pt x="8" y="164"/>
                </a:cubicBezTo>
                <a:cubicBezTo>
                  <a:pt x="8" y="217"/>
                  <a:pt x="8" y="217"/>
                  <a:pt x="8" y="217"/>
                </a:cubicBezTo>
                <a:cubicBezTo>
                  <a:pt x="102" y="217"/>
                  <a:pt x="102" y="217"/>
                  <a:pt x="102" y="217"/>
                </a:cubicBezTo>
                <a:lnTo>
                  <a:pt x="102" y="164"/>
                </a:lnTo>
                <a:close/>
                <a:moveTo>
                  <a:pt x="102" y="143"/>
                </a:moveTo>
                <a:cubicBezTo>
                  <a:pt x="8" y="143"/>
                  <a:pt x="8" y="143"/>
                  <a:pt x="8" y="143"/>
                </a:cubicBezTo>
                <a:cubicBezTo>
                  <a:pt x="8" y="156"/>
                  <a:pt x="8" y="156"/>
                  <a:pt x="8" y="156"/>
                </a:cubicBezTo>
                <a:cubicBezTo>
                  <a:pt x="102" y="156"/>
                  <a:pt x="102" y="156"/>
                  <a:pt x="102" y="156"/>
                </a:cubicBezTo>
                <a:lnTo>
                  <a:pt x="102" y="143"/>
                </a:lnTo>
                <a:close/>
                <a:moveTo>
                  <a:pt x="145" y="323"/>
                </a:moveTo>
                <a:cubicBezTo>
                  <a:pt x="51" y="323"/>
                  <a:pt x="51" y="323"/>
                  <a:pt x="51" y="323"/>
                </a:cubicBezTo>
                <a:cubicBezTo>
                  <a:pt x="51" y="376"/>
                  <a:pt x="51" y="376"/>
                  <a:pt x="51" y="376"/>
                </a:cubicBezTo>
                <a:cubicBezTo>
                  <a:pt x="145" y="376"/>
                  <a:pt x="145" y="376"/>
                  <a:pt x="145" y="376"/>
                </a:cubicBezTo>
                <a:lnTo>
                  <a:pt x="145" y="323"/>
                </a:lnTo>
                <a:close/>
                <a:moveTo>
                  <a:pt x="110" y="303"/>
                </a:moveTo>
                <a:cubicBezTo>
                  <a:pt x="89" y="303"/>
                  <a:pt x="89" y="303"/>
                  <a:pt x="89" y="303"/>
                </a:cubicBezTo>
                <a:cubicBezTo>
                  <a:pt x="51" y="303"/>
                  <a:pt x="51" y="303"/>
                  <a:pt x="51" y="303"/>
                </a:cubicBezTo>
                <a:cubicBezTo>
                  <a:pt x="51" y="315"/>
                  <a:pt x="51" y="315"/>
                  <a:pt x="51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03"/>
                  <a:pt x="145" y="303"/>
                  <a:pt x="145" y="303"/>
                </a:cubicBezTo>
                <a:lnTo>
                  <a:pt x="110" y="303"/>
                </a:lnTo>
                <a:close/>
                <a:moveTo>
                  <a:pt x="145" y="20"/>
                </a:moveTo>
                <a:cubicBezTo>
                  <a:pt x="239" y="20"/>
                  <a:pt x="239" y="20"/>
                  <a:pt x="239" y="20"/>
                </a:cubicBezTo>
                <a:cubicBezTo>
                  <a:pt x="239" y="8"/>
                  <a:pt x="239" y="8"/>
                  <a:pt x="239" y="8"/>
                </a:cubicBezTo>
                <a:cubicBezTo>
                  <a:pt x="145" y="8"/>
                  <a:pt x="145" y="8"/>
                  <a:pt x="145" y="8"/>
                </a:cubicBezTo>
                <a:lnTo>
                  <a:pt x="145" y="20"/>
                </a:lnTo>
                <a:close/>
                <a:moveTo>
                  <a:pt x="239" y="82"/>
                </a:moveTo>
                <a:cubicBezTo>
                  <a:pt x="239" y="28"/>
                  <a:pt x="239" y="28"/>
                  <a:pt x="239" y="28"/>
                </a:cubicBezTo>
                <a:cubicBezTo>
                  <a:pt x="145" y="28"/>
                  <a:pt x="145" y="28"/>
                  <a:pt x="145" y="28"/>
                </a:cubicBezTo>
                <a:cubicBezTo>
                  <a:pt x="145" y="82"/>
                  <a:pt x="145" y="82"/>
                  <a:pt x="145" y="82"/>
                </a:cubicBezTo>
                <a:lnTo>
                  <a:pt x="239" y="82"/>
                </a:lnTo>
                <a:close/>
                <a:moveTo>
                  <a:pt x="226" y="192"/>
                </a:moveTo>
                <a:cubicBezTo>
                  <a:pt x="226" y="174"/>
                  <a:pt x="211" y="159"/>
                  <a:pt x="192" y="159"/>
                </a:cubicBezTo>
                <a:cubicBezTo>
                  <a:pt x="174" y="159"/>
                  <a:pt x="159" y="174"/>
                  <a:pt x="159" y="192"/>
                </a:cubicBezTo>
                <a:cubicBezTo>
                  <a:pt x="159" y="210"/>
                  <a:pt x="174" y="225"/>
                  <a:pt x="192" y="225"/>
                </a:cubicBezTo>
                <a:cubicBezTo>
                  <a:pt x="211" y="225"/>
                  <a:pt x="226" y="210"/>
                  <a:pt x="226" y="192"/>
                </a:cubicBezTo>
                <a:close/>
                <a:moveTo>
                  <a:pt x="335" y="323"/>
                </a:moveTo>
                <a:cubicBezTo>
                  <a:pt x="241" y="323"/>
                  <a:pt x="241" y="323"/>
                  <a:pt x="241" y="323"/>
                </a:cubicBezTo>
                <a:cubicBezTo>
                  <a:pt x="241" y="376"/>
                  <a:pt x="241" y="376"/>
                  <a:pt x="241" y="376"/>
                </a:cubicBezTo>
                <a:cubicBezTo>
                  <a:pt x="335" y="376"/>
                  <a:pt x="335" y="376"/>
                  <a:pt x="335" y="376"/>
                </a:cubicBezTo>
                <a:lnTo>
                  <a:pt x="335" y="323"/>
                </a:lnTo>
                <a:close/>
                <a:moveTo>
                  <a:pt x="274" y="303"/>
                </a:moveTo>
                <a:cubicBezTo>
                  <a:pt x="241" y="303"/>
                  <a:pt x="241" y="303"/>
                  <a:pt x="241" y="303"/>
                </a:cubicBezTo>
                <a:cubicBezTo>
                  <a:pt x="241" y="315"/>
                  <a:pt x="241" y="315"/>
                  <a:pt x="241" y="315"/>
                </a:cubicBezTo>
                <a:cubicBezTo>
                  <a:pt x="335" y="315"/>
                  <a:pt x="335" y="315"/>
                  <a:pt x="335" y="315"/>
                </a:cubicBezTo>
                <a:cubicBezTo>
                  <a:pt x="335" y="303"/>
                  <a:pt x="335" y="303"/>
                  <a:pt x="335" y="303"/>
                </a:cubicBezTo>
                <a:cubicBezTo>
                  <a:pt x="295" y="303"/>
                  <a:pt x="295" y="303"/>
                  <a:pt x="295" y="303"/>
                </a:cubicBezTo>
                <a:lnTo>
                  <a:pt x="274" y="303"/>
                </a:lnTo>
                <a:close/>
                <a:moveTo>
                  <a:pt x="15" y="153"/>
                </a:moveTo>
                <a:cubicBezTo>
                  <a:pt x="17" y="153"/>
                  <a:pt x="18" y="152"/>
                  <a:pt x="18" y="150"/>
                </a:cubicBezTo>
                <a:cubicBezTo>
                  <a:pt x="18" y="148"/>
                  <a:pt x="17" y="146"/>
                  <a:pt x="15" y="146"/>
                </a:cubicBezTo>
                <a:cubicBezTo>
                  <a:pt x="13" y="146"/>
                  <a:pt x="11" y="148"/>
                  <a:pt x="11" y="150"/>
                </a:cubicBezTo>
                <a:cubicBezTo>
                  <a:pt x="11" y="152"/>
                  <a:pt x="13" y="153"/>
                  <a:pt x="15" y="153"/>
                </a:cubicBezTo>
                <a:close/>
                <a:moveTo>
                  <a:pt x="27" y="153"/>
                </a:moveTo>
                <a:cubicBezTo>
                  <a:pt x="29" y="153"/>
                  <a:pt x="30" y="152"/>
                  <a:pt x="30" y="150"/>
                </a:cubicBezTo>
                <a:cubicBezTo>
                  <a:pt x="30" y="148"/>
                  <a:pt x="29" y="146"/>
                  <a:pt x="27" y="146"/>
                </a:cubicBezTo>
                <a:cubicBezTo>
                  <a:pt x="25" y="146"/>
                  <a:pt x="23" y="148"/>
                  <a:pt x="23" y="150"/>
                </a:cubicBezTo>
                <a:cubicBezTo>
                  <a:pt x="23" y="152"/>
                  <a:pt x="25" y="153"/>
                  <a:pt x="27" y="153"/>
                </a:cubicBezTo>
                <a:close/>
                <a:moveTo>
                  <a:pt x="39" y="153"/>
                </a:moveTo>
                <a:cubicBezTo>
                  <a:pt x="41" y="153"/>
                  <a:pt x="42" y="152"/>
                  <a:pt x="42" y="150"/>
                </a:cubicBezTo>
                <a:cubicBezTo>
                  <a:pt x="42" y="148"/>
                  <a:pt x="41" y="146"/>
                  <a:pt x="39" y="146"/>
                </a:cubicBezTo>
                <a:cubicBezTo>
                  <a:pt x="37" y="146"/>
                  <a:pt x="35" y="148"/>
                  <a:pt x="35" y="150"/>
                </a:cubicBezTo>
                <a:cubicBezTo>
                  <a:pt x="35" y="152"/>
                  <a:pt x="37" y="153"/>
                  <a:pt x="39" y="1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id="{C9F24A2C-6967-46F7-BAA4-9A532EBB3A1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734316" y="2410679"/>
            <a:ext cx="1120914" cy="1123696"/>
          </a:xfrm>
          <a:custGeom>
            <a:avLst/>
            <a:gdLst>
              <a:gd name="T0" fmla="*/ 179 w 392"/>
              <a:gd name="T1" fmla="*/ 27 h 393"/>
              <a:gd name="T2" fmla="*/ 209 w 392"/>
              <a:gd name="T3" fmla="*/ 34 h 393"/>
              <a:gd name="T4" fmla="*/ 178 w 392"/>
              <a:gd name="T5" fmla="*/ 43 h 393"/>
              <a:gd name="T6" fmla="*/ 336 w 392"/>
              <a:gd name="T7" fmla="*/ 162 h 393"/>
              <a:gd name="T8" fmla="*/ 392 w 392"/>
              <a:gd name="T9" fmla="*/ 174 h 393"/>
              <a:gd name="T10" fmla="*/ 233 w 392"/>
              <a:gd name="T11" fmla="*/ 28 h 393"/>
              <a:gd name="T12" fmla="*/ 217 w 392"/>
              <a:gd name="T13" fmla="*/ 351 h 393"/>
              <a:gd name="T14" fmla="*/ 186 w 392"/>
              <a:gd name="T15" fmla="*/ 359 h 393"/>
              <a:gd name="T16" fmla="*/ 216 w 392"/>
              <a:gd name="T17" fmla="*/ 367 h 393"/>
              <a:gd name="T18" fmla="*/ 217 w 392"/>
              <a:gd name="T19" fmla="*/ 351 h 393"/>
              <a:gd name="T20" fmla="*/ 68 w 392"/>
              <a:gd name="T21" fmla="*/ 218 h 393"/>
              <a:gd name="T22" fmla="*/ 12 w 392"/>
              <a:gd name="T23" fmla="*/ 230 h 393"/>
              <a:gd name="T24" fmla="*/ 163 w 392"/>
              <a:gd name="T25" fmla="*/ 348 h 393"/>
              <a:gd name="T26" fmla="*/ 175 w 392"/>
              <a:gd name="T27" fmla="*/ 292 h 393"/>
              <a:gd name="T28" fmla="*/ 146 w 392"/>
              <a:gd name="T29" fmla="*/ 281 h 393"/>
              <a:gd name="T30" fmla="*/ 124 w 392"/>
              <a:gd name="T31" fmla="*/ 224 h 393"/>
              <a:gd name="T32" fmla="*/ 103 w 392"/>
              <a:gd name="T33" fmla="*/ 176 h 393"/>
              <a:gd name="T34" fmla="*/ 115 w 392"/>
              <a:gd name="T35" fmla="*/ 148 h 393"/>
              <a:gd name="T36" fmla="*/ 171 w 392"/>
              <a:gd name="T37" fmla="*/ 125 h 393"/>
              <a:gd name="T38" fmla="*/ 224 w 392"/>
              <a:gd name="T39" fmla="*/ 125 h 393"/>
              <a:gd name="T40" fmla="*/ 281 w 392"/>
              <a:gd name="T41" fmla="*/ 148 h 393"/>
              <a:gd name="T42" fmla="*/ 271 w 392"/>
              <a:gd name="T43" fmla="*/ 172 h 393"/>
              <a:gd name="T44" fmla="*/ 292 w 392"/>
              <a:gd name="T45" fmla="*/ 182 h 393"/>
              <a:gd name="T46" fmla="*/ 271 w 392"/>
              <a:gd name="T47" fmla="*/ 225 h 393"/>
              <a:gd name="T48" fmla="*/ 249 w 392"/>
              <a:gd name="T49" fmla="*/ 281 h 393"/>
              <a:gd name="T50" fmla="*/ 221 w 392"/>
              <a:gd name="T51" fmla="*/ 285 h 393"/>
              <a:gd name="T52" fmla="*/ 212 w 392"/>
              <a:gd name="T53" fmla="*/ 258 h 393"/>
              <a:gd name="T54" fmla="*/ 235 w 392"/>
              <a:gd name="T55" fmla="*/ 252 h 393"/>
              <a:gd name="T56" fmla="*/ 251 w 392"/>
              <a:gd name="T57" fmla="*/ 235 h 393"/>
              <a:gd name="T58" fmla="*/ 262 w 392"/>
              <a:gd name="T59" fmla="*/ 210 h 393"/>
              <a:gd name="T60" fmla="*/ 262 w 392"/>
              <a:gd name="T61" fmla="*/ 187 h 393"/>
              <a:gd name="T62" fmla="*/ 251 w 392"/>
              <a:gd name="T63" fmla="*/ 161 h 393"/>
              <a:gd name="T64" fmla="*/ 235 w 392"/>
              <a:gd name="T65" fmla="*/ 145 h 393"/>
              <a:gd name="T66" fmla="*/ 209 w 392"/>
              <a:gd name="T67" fmla="*/ 134 h 393"/>
              <a:gd name="T68" fmla="*/ 186 w 392"/>
              <a:gd name="T69" fmla="*/ 134 h 393"/>
              <a:gd name="T70" fmla="*/ 161 w 392"/>
              <a:gd name="T71" fmla="*/ 145 h 393"/>
              <a:gd name="T72" fmla="*/ 146 w 392"/>
              <a:gd name="T73" fmla="*/ 163 h 393"/>
              <a:gd name="T74" fmla="*/ 134 w 392"/>
              <a:gd name="T75" fmla="*/ 187 h 393"/>
              <a:gd name="T76" fmla="*/ 134 w 392"/>
              <a:gd name="T77" fmla="*/ 209 h 393"/>
              <a:gd name="T78" fmla="*/ 144 w 392"/>
              <a:gd name="T79" fmla="*/ 230 h 393"/>
              <a:gd name="T80" fmla="*/ 148 w 392"/>
              <a:gd name="T81" fmla="*/ 260 h 393"/>
              <a:gd name="T82" fmla="*/ 183 w 392"/>
              <a:gd name="T83" fmla="*/ 258 h 393"/>
              <a:gd name="T84" fmla="*/ 207 w 392"/>
              <a:gd name="T85" fmla="*/ 276 h 393"/>
              <a:gd name="T86" fmla="*/ 198 w 392"/>
              <a:gd name="T87" fmla="*/ 238 h 393"/>
              <a:gd name="T88" fmla="*/ 238 w 392"/>
              <a:gd name="T89" fmla="*/ 198 h 393"/>
              <a:gd name="T90" fmla="*/ 198 w 392"/>
              <a:gd name="T91" fmla="*/ 174 h 393"/>
              <a:gd name="T92" fmla="*/ 222 w 392"/>
              <a:gd name="T93" fmla="*/ 198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92" h="393">
                <a:moveTo>
                  <a:pt x="45" y="163"/>
                </a:moveTo>
                <a:cubicBezTo>
                  <a:pt x="30" y="160"/>
                  <a:pt x="30" y="160"/>
                  <a:pt x="30" y="160"/>
                </a:cubicBezTo>
                <a:cubicBezTo>
                  <a:pt x="46" y="88"/>
                  <a:pt x="107" y="35"/>
                  <a:pt x="179" y="27"/>
                </a:cubicBezTo>
                <a:cubicBezTo>
                  <a:pt x="164" y="12"/>
                  <a:pt x="164" y="12"/>
                  <a:pt x="164" y="12"/>
                </a:cubicBezTo>
                <a:cubicBezTo>
                  <a:pt x="175" y="0"/>
                  <a:pt x="175" y="0"/>
                  <a:pt x="175" y="0"/>
                </a:cubicBezTo>
                <a:cubicBezTo>
                  <a:pt x="209" y="34"/>
                  <a:pt x="209" y="34"/>
                  <a:pt x="209" y="34"/>
                </a:cubicBezTo>
                <a:cubicBezTo>
                  <a:pt x="175" y="68"/>
                  <a:pt x="175" y="68"/>
                  <a:pt x="175" y="68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78" y="43"/>
                  <a:pt x="178" y="43"/>
                  <a:pt x="178" y="43"/>
                </a:cubicBezTo>
                <a:cubicBezTo>
                  <a:pt x="114" y="51"/>
                  <a:pt x="60" y="99"/>
                  <a:pt x="45" y="163"/>
                </a:cubicBezTo>
                <a:close/>
                <a:moveTo>
                  <a:pt x="350" y="177"/>
                </a:moveTo>
                <a:cubicBezTo>
                  <a:pt x="336" y="162"/>
                  <a:pt x="336" y="162"/>
                  <a:pt x="336" y="162"/>
                </a:cubicBezTo>
                <a:cubicBezTo>
                  <a:pt x="324" y="174"/>
                  <a:pt x="324" y="174"/>
                  <a:pt x="324" y="174"/>
                </a:cubicBezTo>
                <a:cubicBezTo>
                  <a:pt x="358" y="208"/>
                  <a:pt x="358" y="208"/>
                  <a:pt x="358" y="208"/>
                </a:cubicBezTo>
                <a:cubicBezTo>
                  <a:pt x="392" y="174"/>
                  <a:pt x="392" y="174"/>
                  <a:pt x="392" y="174"/>
                </a:cubicBezTo>
                <a:cubicBezTo>
                  <a:pt x="381" y="162"/>
                  <a:pt x="381" y="162"/>
                  <a:pt x="381" y="162"/>
                </a:cubicBezTo>
                <a:cubicBezTo>
                  <a:pt x="366" y="177"/>
                  <a:pt x="366" y="177"/>
                  <a:pt x="366" y="177"/>
                </a:cubicBezTo>
                <a:cubicBezTo>
                  <a:pt x="358" y="105"/>
                  <a:pt x="305" y="44"/>
                  <a:pt x="233" y="28"/>
                </a:cubicBezTo>
                <a:cubicBezTo>
                  <a:pt x="230" y="44"/>
                  <a:pt x="230" y="44"/>
                  <a:pt x="230" y="44"/>
                </a:cubicBezTo>
                <a:cubicBezTo>
                  <a:pt x="294" y="58"/>
                  <a:pt x="342" y="113"/>
                  <a:pt x="350" y="177"/>
                </a:cubicBezTo>
                <a:close/>
                <a:moveTo>
                  <a:pt x="217" y="351"/>
                </a:moveTo>
                <a:cubicBezTo>
                  <a:pt x="231" y="337"/>
                  <a:pt x="231" y="337"/>
                  <a:pt x="231" y="337"/>
                </a:cubicBezTo>
                <a:cubicBezTo>
                  <a:pt x="220" y="325"/>
                  <a:pt x="220" y="325"/>
                  <a:pt x="220" y="325"/>
                </a:cubicBezTo>
                <a:cubicBezTo>
                  <a:pt x="186" y="359"/>
                  <a:pt x="186" y="359"/>
                  <a:pt x="186" y="359"/>
                </a:cubicBezTo>
                <a:cubicBezTo>
                  <a:pt x="220" y="393"/>
                  <a:pt x="220" y="393"/>
                  <a:pt x="220" y="393"/>
                </a:cubicBezTo>
                <a:cubicBezTo>
                  <a:pt x="231" y="382"/>
                  <a:pt x="231" y="382"/>
                  <a:pt x="231" y="382"/>
                </a:cubicBezTo>
                <a:cubicBezTo>
                  <a:pt x="216" y="367"/>
                  <a:pt x="216" y="367"/>
                  <a:pt x="216" y="367"/>
                </a:cubicBezTo>
                <a:cubicBezTo>
                  <a:pt x="288" y="359"/>
                  <a:pt x="349" y="306"/>
                  <a:pt x="365" y="234"/>
                </a:cubicBezTo>
                <a:cubicBezTo>
                  <a:pt x="350" y="231"/>
                  <a:pt x="350" y="231"/>
                  <a:pt x="350" y="231"/>
                </a:cubicBezTo>
                <a:cubicBezTo>
                  <a:pt x="335" y="295"/>
                  <a:pt x="281" y="343"/>
                  <a:pt x="217" y="351"/>
                </a:cubicBezTo>
                <a:close/>
                <a:moveTo>
                  <a:pt x="43" y="215"/>
                </a:moveTo>
                <a:cubicBezTo>
                  <a:pt x="57" y="230"/>
                  <a:pt x="57" y="230"/>
                  <a:pt x="57" y="230"/>
                </a:cubicBezTo>
                <a:cubicBezTo>
                  <a:pt x="68" y="218"/>
                  <a:pt x="68" y="218"/>
                  <a:pt x="68" y="218"/>
                </a:cubicBezTo>
                <a:cubicBezTo>
                  <a:pt x="34" y="184"/>
                  <a:pt x="34" y="184"/>
                  <a:pt x="34" y="184"/>
                </a:cubicBezTo>
                <a:cubicBezTo>
                  <a:pt x="0" y="218"/>
                  <a:pt x="0" y="218"/>
                  <a:pt x="0" y="218"/>
                </a:cubicBezTo>
                <a:cubicBezTo>
                  <a:pt x="12" y="230"/>
                  <a:pt x="12" y="230"/>
                  <a:pt x="12" y="230"/>
                </a:cubicBezTo>
                <a:cubicBezTo>
                  <a:pt x="27" y="215"/>
                  <a:pt x="27" y="215"/>
                  <a:pt x="27" y="215"/>
                </a:cubicBezTo>
                <a:cubicBezTo>
                  <a:pt x="35" y="286"/>
                  <a:pt x="88" y="347"/>
                  <a:pt x="159" y="363"/>
                </a:cubicBezTo>
                <a:cubicBezTo>
                  <a:pt x="163" y="348"/>
                  <a:pt x="163" y="348"/>
                  <a:pt x="163" y="348"/>
                </a:cubicBezTo>
                <a:cubicBezTo>
                  <a:pt x="99" y="333"/>
                  <a:pt x="51" y="279"/>
                  <a:pt x="43" y="215"/>
                </a:cubicBezTo>
                <a:close/>
                <a:moveTo>
                  <a:pt x="213" y="292"/>
                </a:moveTo>
                <a:cubicBezTo>
                  <a:pt x="175" y="292"/>
                  <a:pt x="175" y="292"/>
                  <a:pt x="175" y="292"/>
                </a:cubicBezTo>
                <a:cubicBezTo>
                  <a:pt x="171" y="271"/>
                  <a:pt x="171" y="271"/>
                  <a:pt x="171" y="271"/>
                </a:cubicBezTo>
                <a:cubicBezTo>
                  <a:pt x="164" y="268"/>
                  <a:pt x="164" y="268"/>
                  <a:pt x="164" y="268"/>
                </a:cubicBezTo>
                <a:cubicBezTo>
                  <a:pt x="146" y="281"/>
                  <a:pt x="146" y="281"/>
                  <a:pt x="146" y="281"/>
                </a:cubicBezTo>
                <a:cubicBezTo>
                  <a:pt x="115" y="249"/>
                  <a:pt x="115" y="249"/>
                  <a:pt x="115" y="249"/>
                </a:cubicBezTo>
                <a:cubicBezTo>
                  <a:pt x="127" y="231"/>
                  <a:pt x="127" y="231"/>
                  <a:pt x="127" y="231"/>
                </a:cubicBezTo>
                <a:cubicBezTo>
                  <a:pt x="124" y="224"/>
                  <a:pt x="124" y="224"/>
                  <a:pt x="124" y="224"/>
                </a:cubicBezTo>
                <a:cubicBezTo>
                  <a:pt x="111" y="222"/>
                  <a:pt x="111" y="222"/>
                  <a:pt x="111" y="222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03" y="176"/>
                  <a:pt x="103" y="176"/>
                  <a:pt x="103" y="176"/>
                </a:cubicBezTo>
                <a:cubicBezTo>
                  <a:pt x="125" y="172"/>
                  <a:pt x="125" y="172"/>
                  <a:pt x="125" y="172"/>
                </a:cubicBezTo>
                <a:cubicBezTo>
                  <a:pt x="128" y="165"/>
                  <a:pt x="128" y="165"/>
                  <a:pt x="128" y="165"/>
                </a:cubicBezTo>
                <a:cubicBezTo>
                  <a:pt x="115" y="148"/>
                  <a:pt x="115" y="148"/>
                  <a:pt x="115" y="148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65" y="128"/>
                  <a:pt x="165" y="128"/>
                  <a:pt x="165" y="128"/>
                </a:cubicBezTo>
                <a:cubicBezTo>
                  <a:pt x="171" y="125"/>
                  <a:pt x="171" y="125"/>
                  <a:pt x="171" y="125"/>
                </a:cubicBezTo>
                <a:cubicBezTo>
                  <a:pt x="175" y="104"/>
                  <a:pt x="175" y="104"/>
                  <a:pt x="175" y="104"/>
                </a:cubicBezTo>
                <a:cubicBezTo>
                  <a:pt x="220" y="104"/>
                  <a:pt x="220" y="104"/>
                  <a:pt x="220" y="104"/>
                </a:cubicBezTo>
                <a:cubicBezTo>
                  <a:pt x="224" y="125"/>
                  <a:pt x="224" y="125"/>
                  <a:pt x="224" y="125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81" y="148"/>
                  <a:pt x="281" y="148"/>
                  <a:pt x="281" y="148"/>
                </a:cubicBezTo>
                <a:cubicBezTo>
                  <a:pt x="277" y="153"/>
                  <a:pt x="277" y="153"/>
                  <a:pt x="277" y="153"/>
                </a:cubicBezTo>
                <a:cubicBezTo>
                  <a:pt x="268" y="165"/>
                  <a:pt x="268" y="165"/>
                  <a:pt x="268" y="165"/>
                </a:cubicBezTo>
                <a:cubicBezTo>
                  <a:pt x="271" y="172"/>
                  <a:pt x="271" y="172"/>
                  <a:pt x="271" y="172"/>
                </a:cubicBezTo>
                <a:cubicBezTo>
                  <a:pt x="287" y="175"/>
                  <a:pt x="287" y="175"/>
                  <a:pt x="287" y="175"/>
                </a:cubicBezTo>
                <a:cubicBezTo>
                  <a:pt x="292" y="177"/>
                  <a:pt x="292" y="177"/>
                  <a:pt x="292" y="177"/>
                </a:cubicBezTo>
                <a:cubicBezTo>
                  <a:pt x="292" y="182"/>
                  <a:pt x="292" y="182"/>
                  <a:pt x="292" y="182"/>
                </a:cubicBezTo>
                <a:cubicBezTo>
                  <a:pt x="292" y="221"/>
                  <a:pt x="292" y="221"/>
                  <a:pt x="292" y="221"/>
                </a:cubicBezTo>
                <a:cubicBezTo>
                  <a:pt x="283" y="223"/>
                  <a:pt x="283" y="223"/>
                  <a:pt x="283" y="223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268" y="231"/>
                  <a:pt x="268" y="231"/>
                  <a:pt x="268" y="231"/>
                </a:cubicBezTo>
                <a:cubicBezTo>
                  <a:pt x="281" y="249"/>
                  <a:pt x="281" y="249"/>
                  <a:pt x="281" y="249"/>
                </a:cubicBezTo>
                <a:cubicBezTo>
                  <a:pt x="249" y="281"/>
                  <a:pt x="249" y="281"/>
                  <a:pt x="249" y="281"/>
                </a:cubicBezTo>
                <a:cubicBezTo>
                  <a:pt x="231" y="268"/>
                  <a:pt x="231" y="268"/>
                  <a:pt x="231" y="268"/>
                </a:cubicBezTo>
                <a:cubicBezTo>
                  <a:pt x="224" y="272"/>
                  <a:pt x="224" y="272"/>
                  <a:pt x="224" y="272"/>
                </a:cubicBezTo>
                <a:cubicBezTo>
                  <a:pt x="221" y="285"/>
                  <a:pt x="221" y="285"/>
                  <a:pt x="221" y="285"/>
                </a:cubicBezTo>
                <a:cubicBezTo>
                  <a:pt x="221" y="292"/>
                  <a:pt x="221" y="292"/>
                  <a:pt x="221" y="292"/>
                </a:cubicBezTo>
                <a:lnTo>
                  <a:pt x="213" y="292"/>
                </a:lnTo>
                <a:close/>
                <a:moveTo>
                  <a:pt x="212" y="258"/>
                </a:moveTo>
                <a:cubicBezTo>
                  <a:pt x="219" y="256"/>
                  <a:pt x="219" y="256"/>
                  <a:pt x="219" y="256"/>
                </a:cubicBezTo>
                <a:cubicBezTo>
                  <a:pt x="230" y="251"/>
                  <a:pt x="230" y="251"/>
                  <a:pt x="230" y="251"/>
                </a:cubicBezTo>
                <a:cubicBezTo>
                  <a:pt x="235" y="252"/>
                  <a:pt x="235" y="252"/>
                  <a:pt x="235" y="252"/>
                </a:cubicBezTo>
                <a:cubicBezTo>
                  <a:pt x="247" y="260"/>
                  <a:pt x="247" y="260"/>
                  <a:pt x="247" y="260"/>
                </a:cubicBezTo>
                <a:cubicBezTo>
                  <a:pt x="260" y="248"/>
                  <a:pt x="260" y="248"/>
                  <a:pt x="260" y="248"/>
                </a:cubicBezTo>
                <a:cubicBezTo>
                  <a:pt x="251" y="235"/>
                  <a:pt x="251" y="235"/>
                  <a:pt x="251" y="235"/>
                </a:cubicBezTo>
                <a:cubicBezTo>
                  <a:pt x="251" y="230"/>
                  <a:pt x="251" y="230"/>
                  <a:pt x="251" y="230"/>
                </a:cubicBezTo>
                <a:cubicBezTo>
                  <a:pt x="258" y="213"/>
                  <a:pt x="258" y="213"/>
                  <a:pt x="258" y="213"/>
                </a:cubicBezTo>
                <a:cubicBezTo>
                  <a:pt x="262" y="210"/>
                  <a:pt x="262" y="210"/>
                  <a:pt x="262" y="210"/>
                </a:cubicBezTo>
                <a:cubicBezTo>
                  <a:pt x="276" y="207"/>
                  <a:pt x="276" y="207"/>
                  <a:pt x="276" y="207"/>
                </a:cubicBezTo>
                <a:cubicBezTo>
                  <a:pt x="276" y="189"/>
                  <a:pt x="276" y="189"/>
                  <a:pt x="276" y="189"/>
                </a:cubicBezTo>
                <a:cubicBezTo>
                  <a:pt x="262" y="187"/>
                  <a:pt x="262" y="187"/>
                  <a:pt x="262" y="187"/>
                </a:cubicBezTo>
                <a:cubicBezTo>
                  <a:pt x="258" y="184"/>
                  <a:pt x="258" y="184"/>
                  <a:pt x="258" y="184"/>
                </a:cubicBezTo>
                <a:cubicBezTo>
                  <a:pt x="251" y="166"/>
                  <a:pt x="251" y="166"/>
                  <a:pt x="251" y="166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60" y="149"/>
                  <a:pt x="260" y="149"/>
                  <a:pt x="260" y="149"/>
                </a:cubicBezTo>
                <a:cubicBezTo>
                  <a:pt x="247" y="137"/>
                  <a:pt x="247" y="137"/>
                  <a:pt x="247" y="137"/>
                </a:cubicBezTo>
                <a:cubicBezTo>
                  <a:pt x="235" y="145"/>
                  <a:pt x="235" y="145"/>
                  <a:pt x="235" y="145"/>
                </a:cubicBezTo>
                <a:cubicBezTo>
                  <a:pt x="229" y="145"/>
                  <a:pt x="229" y="145"/>
                  <a:pt x="229" y="145"/>
                </a:cubicBezTo>
                <a:cubicBezTo>
                  <a:pt x="213" y="138"/>
                  <a:pt x="213" y="138"/>
                  <a:pt x="213" y="138"/>
                </a:cubicBezTo>
                <a:cubicBezTo>
                  <a:pt x="209" y="134"/>
                  <a:pt x="209" y="134"/>
                  <a:pt x="209" y="134"/>
                </a:cubicBezTo>
                <a:cubicBezTo>
                  <a:pt x="207" y="120"/>
                  <a:pt x="207" y="120"/>
                  <a:pt x="207" y="120"/>
                </a:cubicBezTo>
                <a:cubicBezTo>
                  <a:pt x="189" y="120"/>
                  <a:pt x="189" y="120"/>
                  <a:pt x="189" y="120"/>
                </a:cubicBezTo>
                <a:cubicBezTo>
                  <a:pt x="186" y="134"/>
                  <a:pt x="186" y="134"/>
                  <a:pt x="186" y="134"/>
                </a:cubicBezTo>
                <a:cubicBezTo>
                  <a:pt x="183" y="138"/>
                  <a:pt x="183" y="138"/>
                  <a:pt x="183" y="138"/>
                </a:cubicBezTo>
                <a:cubicBezTo>
                  <a:pt x="165" y="145"/>
                  <a:pt x="165" y="145"/>
                  <a:pt x="165" y="145"/>
                </a:cubicBezTo>
                <a:cubicBezTo>
                  <a:pt x="161" y="145"/>
                  <a:pt x="161" y="145"/>
                  <a:pt x="161" y="145"/>
                </a:cubicBezTo>
                <a:cubicBezTo>
                  <a:pt x="149" y="136"/>
                  <a:pt x="149" y="136"/>
                  <a:pt x="149" y="136"/>
                </a:cubicBezTo>
                <a:cubicBezTo>
                  <a:pt x="136" y="149"/>
                  <a:pt x="136" y="149"/>
                  <a:pt x="136" y="149"/>
                </a:cubicBezTo>
                <a:cubicBezTo>
                  <a:pt x="146" y="163"/>
                  <a:pt x="146" y="163"/>
                  <a:pt x="146" y="163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37" y="184"/>
                  <a:pt x="137" y="184"/>
                  <a:pt x="137" y="184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19" y="189"/>
                  <a:pt x="119" y="189"/>
                  <a:pt x="119" y="189"/>
                </a:cubicBezTo>
                <a:cubicBezTo>
                  <a:pt x="119" y="207"/>
                  <a:pt x="119" y="207"/>
                  <a:pt x="119" y="207"/>
                </a:cubicBezTo>
                <a:cubicBezTo>
                  <a:pt x="134" y="209"/>
                  <a:pt x="134" y="209"/>
                  <a:pt x="134" y="209"/>
                </a:cubicBezTo>
                <a:cubicBezTo>
                  <a:pt x="137" y="213"/>
                  <a:pt x="137" y="213"/>
                  <a:pt x="137" y="213"/>
                </a:cubicBezTo>
                <a:cubicBezTo>
                  <a:pt x="138" y="216"/>
                  <a:pt x="138" y="216"/>
                  <a:pt x="138" y="216"/>
                </a:cubicBezTo>
                <a:cubicBezTo>
                  <a:pt x="144" y="230"/>
                  <a:pt x="144" y="230"/>
                  <a:pt x="144" y="230"/>
                </a:cubicBezTo>
                <a:cubicBezTo>
                  <a:pt x="144" y="235"/>
                  <a:pt x="144" y="235"/>
                  <a:pt x="144" y="235"/>
                </a:cubicBezTo>
                <a:cubicBezTo>
                  <a:pt x="135" y="247"/>
                  <a:pt x="135" y="247"/>
                  <a:pt x="135" y="247"/>
                </a:cubicBezTo>
                <a:cubicBezTo>
                  <a:pt x="148" y="260"/>
                  <a:pt x="148" y="260"/>
                  <a:pt x="148" y="260"/>
                </a:cubicBezTo>
                <a:cubicBezTo>
                  <a:pt x="160" y="251"/>
                  <a:pt x="160" y="251"/>
                  <a:pt x="160" y="251"/>
                </a:cubicBezTo>
                <a:cubicBezTo>
                  <a:pt x="165" y="251"/>
                  <a:pt x="165" y="251"/>
                  <a:pt x="165" y="251"/>
                </a:cubicBezTo>
                <a:cubicBezTo>
                  <a:pt x="183" y="258"/>
                  <a:pt x="183" y="258"/>
                  <a:pt x="183" y="25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88" y="276"/>
                  <a:pt x="188" y="276"/>
                  <a:pt x="188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9" y="262"/>
                  <a:pt x="209" y="262"/>
                  <a:pt x="209" y="262"/>
                </a:cubicBezTo>
                <a:lnTo>
                  <a:pt x="212" y="258"/>
                </a:lnTo>
                <a:close/>
                <a:moveTo>
                  <a:pt x="198" y="238"/>
                </a:moveTo>
                <a:cubicBezTo>
                  <a:pt x="176" y="238"/>
                  <a:pt x="158" y="220"/>
                  <a:pt x="158" y="198"/>
                </a:cubicBezTo>
                <a:cubicBezTo>
                  <a:pt x="158" y="176"/>
                  <a:pt x="176" y="158"/>
                  <a:pt x="198" y="158"/>
                </a:cubicBezTo>
                <a:cubicBezTo>
                  <a:pt x="220" y="158"/>
                  <a:pt x="238" y="176"/>
                  <a:pt x="238" y="198"/>
                </a:cubicBezTo>
                <a:cubicBezTo>
                  <a:pt x="238" y="220"/>
                  <a:pt x="220" y="238"/>
                  <a:pt x="198" y="238"/>
                </a:cubicBezTo>
                <a:close/>
                <a:moveTo>
                  <a:pt x="222" y="198"/>
                </a:moveTo>
                <a:cubicBezTo>
                  <a:pt x="222" y="185"/>
                  <a:pt x="211" y="174"/>
                  <a:pt x="198" y="174"/>
                </a:cubicBezTo>
                <a:cubicBezTo>
                  <a:pt x="184" y="174"/>
                  <a:pt x="174" y="185"/>
                  <a:pt x="174" y="198"/>
                </a:cubicBezTo>
                <a:cubicBezTo>
                  <a:pt x="174" y="211"/>
                  <a:pt x="184" y="222"/>
                  <a:pt x="198" y="222"/>
                </a:cubicBezTo>
                <a:cubicBezTo>
                  <a:pt x="211" y="222"/>
                  <a:pt x="222" y="211"/>
                  <a:pt x="222" y="1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/>
          </a:p>
        </p:txBody>
      </p:sp>
      <p:sp>
        <p:nvSpPr>
          <p:cNvPr id="42" name="Freeform 10">
            <a:extLst>
              <a:ext uri="{FF2B5EF4-FFF2-40B4-BE49-F238E27FC236}">
                <a16:creationId xmlns:a16="http://schemas.microsoft.com/office/drawing/2014/main" id="{765618BE-D494-4F78-A77E-0173509D91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33859" y="2366174"/>
            <a:ext cx="1119523" cy="1140385"/>
          </a:xfrm>
          <a:custGeom>
            <a:avLst/>
            <a:gdLst>
              <a:gd name="T0" fmla="*/ 267 w 392"/>
              <a:gd name="T1" fmla="*/ 399 h 399"/>
              <a:gd name="T2" fmla="*/ 127 w 392"/>
              <a:gd name="T3" fmla="*/ 377 h 399"/>
              <a:gd name="T4" fmla="*/ 146 w 392"/>
              <a:gd name="T5" fmla="*/ 345 h 399"/>
              <a:gd name="T6" fmla="*/ 250 w 392"/>
              <a:gd name="T7" fmla="*/ 366 h 399"/>
              <a:gd name="T8" fmla="*/ 71 w 392"/>
              <a:gd name="T9" fmla="*/ 179 h 399"/>
              <a:gd name="T10" fmla="*/ 107 w 392"/>
              <a:gd name="T11" fmla="*/ 95 h 399"/>
              <a:gd name="T12" fmla="*/ 89 w 392"/>
              <a:gd name="T13" fmla="*/ 63 h 399"/>
              <a:gd name="T14" fmla="*/ 35 w 392"/>
              <a:gd name="T15" fmla="*/ 173 h 399"/>
              <a:gd name="T16" fmla="*/ 286 w 392"/>
              <a:gd name="T17" fmla="*/ 97 h 399"/>
              <a:gd name="T18" fmla="*/ 322 w 392"/>
              <a:gd name="T19" fmla="*/ 180 h 399"/>
              <a:gd name="T20" fmla="*/ 358 w 392"/>
              <a:gd name="T21" fmla="*/ 173 h 399"/>
              <a:gd name="T22" fmla="*/ 305 w 392"/>
              <a:gd name="T23" fmla="*/ 65 h 399"/>
              <a:gd name="T24" fmla="*/ 286 w 392"/>
              <a:gd name="T25" fmla="*/ 97 h 399"/>
              <a:gd name="T26" fmla="*/ 196 w 392"/>
              <a:gd name="T27" fmla="*/ 0 h 399"/>
              <a:gd name="T28" fmla="*/ 196 w 392"/>
              <a:gd name="T29" fmla="*/ 140 h 399"/>
              <a:gd name="T30" fmla="*/ 234 w 392"/>
              <a:gd name="T31" fmla="*/ 102 h 399"/>
              <a:gd name="T32" fmla="*/ 158 w 392"/>
              <a:gd name="T33" fmla="*/ 118 h 399"/>
              <a:gd name="T34" fmla="*/ 234 w 392"/>
              <a:gd name="T35" fmla="*/ 34 h 399"/>
              <a:gd name="T36" fmla="*/ 158 w 392"/>
              <a:gd name="T37" fmla="*/ 51 h 399"/>
              <a:gd name="T38" fmla="*/ 234 w 392"/>
              <a:gd name="T39" fmla="*/ 34 h 399"/>
              <a:gd name="T40" fmla="*/ 234 w 392"/>
              <a:gd name="T41" fmla="*/ 84 h 399"/>
              <a:gd name="T42" fmla="*/ 158 w 392"/>
              <a:gd name="T43" fmla="*/ 68 h 399"/>
              <a:gd name="T44" fmla="*/ 196 w 392"/>
              <a:gd name="T45" fmla="*/ 23 h 399"/>
              <a:gd name="T46" fmla="*/ 163 w 392"/>
              <a:gd name="T47" fmla="*/ 19 h 399"/>
              <a:gd name="T48" fmla="*/ 0 w 392"/>
              <a:gd name="T49" fmla="*/ 329 h 399"/>
              <a:gd name="T50" fmla="*/ 109 w 392"/>
              <a:gd name="T51" fmla="*/ 228 h 399"/>
              <a:gd name="T52" fmla="*/ 54 w 392"/>
              <a:gd name="T53" fmla="*/ 248 h 399"/>
              <a:gd name="T54" fmla="*/ 54 w 392"/>
              <a:gd name="T55" fmla="*/ 266 h 399"/>
              <a:gd name="T56" fmla="*/ 16 w 392"/>
              <a:gd name="T57" fmla="*/ 294 h 399"/>
              <a:gd name="T58" fmla="*/ 93 w 392"/>
              <a:gd name="T59" fmla="*/ 277 h 399"/>
              <a:gd name="T60" fmla="*/ 16 w 392"/>
              <a:gd name="T61" fmla="*/ 294 h 399"/>
              <a:gd name="T62" fmla="*/ 87 w 392"/>
              <a:gd name="T63" fmla="*/ 228 h 399"/>
              <a:gd name="T64" fmla="*/ 93 w 392"/>
              <a:gd name="T65" fmla="*/ 327 h 399"/>
              <a:gd name="T66" fmla="*/ 16 w 392"/>
              <a:gd name="T67" fmla="*/ 311 h 399"/>
              <a:gd name="T68" fmla="*/ 93 w 392"/>
              <a:gd name="T69" fmla="*/ 327 h 399"/>
              <a:gd name="T70" fmla="*/ 338 w 392"/>
              <a:gd name="T71" fmla="*/ 349 h 399"/>
              <a:gd name="T72" fmla="*/ 338 w 392"/>
              <a:gd name="T73" fmla="*/ 209 h 399"/>
              <a:gd name="T74" fmla="*/ 338 w 392"/>
              <a:gd name="T75" fmla="*/ 299 h 399"/>
              <a:gd name="T76" fmla="*/ 338 w 392"/>
              <a:gd name="T77" fmla="*/ 282 h 399"/>
              <a:gd name="T78" fmla="*/ 376 w 392"/>
              <a:gd name="T79" fmla="*/ 243 h 399"/>
              <a:gd name="T80" fmla="*/ 299 w 392"/>
              <a:gd name="T81" fmla="*/ 260 h 399"/>
              <a:gd name="T82" fmla="*/ 376 w 392"/>
              <a:gd name="T83" fmla="*/ 243 h 399"/>
              <a:gd name="T84" fmla="*/ 370 w 392"/>
              <a:gd name="T85" fmla="*/ 228 h 399"/>
              <a:gd name="T86" fmla="*/ 376 w 392"/>
              <a:gd name="T87" fmla="*/ 327 h 399"/>
              <a:gd name="T88" fmla="*/ 299 w 392"/>
              <a:gd name="T89" fmla="*/ 311 h 399"/>
              <a:gd name="T90" fmla="*/ 376 w 392"/>
              <a:gd name="T91" fmla="*/ 327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2" h="399">
                <a:moveTo>
                  <a:pt x="241" y="347"/>
                </a:moveTo>
                <a:cubicBezTo>
                  <a:pt x="280" y="360"/>
                  <a:pt x="280" y="360"/>
                  <a:pt x="280" y="360"/>
                </a:cubicBezTo>
                <a:cubicBezTo>
                  <a:pt x="267" y="399"/>
                  <a:pt x="267" y="399"/>
                  <a:pt x="267" y="399"/>
                </a:cubicBezTo>
                <a:cubicBezTo>
                  <a:pt x="258" y="380"/>
                  <a:pt x="258" y="380"/>
                  <a:pt x="258" y="380"/>
                </a:cubicBezTo>
                <a:cubicBezTo>
                  <a:pt x="238" y="388"/>
                  <a:pt x="217" y="392"/>
                  <a:pt x="196" y="392"/>
                </a:cubicBezTo>
                <a:cubicBezTo>
                  <a:pt x="172" y="392"/>
                  <a:pt x="149" y="387"/>
                  <a:pt x="127" y="377"/>
                </a:cubicBezTo>
                <a:cubicBezTo>
                  <a:pt x="117" y="395"/>
                  <a:pt x="117" y="395"/>
                  <a:pt x="117" y="395"/>
                </a:cubicBezTo>
                <a:cubicBezTo>
                  <a:pt x="106" y="356"/>
                  <a:pt x="106" y="356"/>
                  <a:pt x="106" y="356"/>
                </a:cubicBezTo>
                <a:cubicBezTo>
                  <a:pt x="146" y="345"/>
                  <a:pt x="146" y="345"/>
                  <a:pt x="146" y="345"/>
                </a:cubicBezTo>
                <a:cubicBezTo>
                  <a:pt x="135" y="363"/>
                  <a:pt x="135" y="363"/>
                  <a:pt x="135" y="363"/>
                </a:cubicBezTo>
                <a:cubicBezTo>
                  <a:pt x="154" y="371"/>
                  <a:pt x="175" y="376"/>
                  <a:pt x="196" y="376"/>
                </a:cubicBezTo>
                <a:cubicBezTo>
                  <a:pt x="215" y="376"/>
                  <a:pt x="233" y="372"/>
                  <a:pt x="250" y="366"/>
                </a:cubicBezTo>
                <a:lnTo>
                  <a:pt x="241" y="347"/>
                </a:lnTo>
                <a:close/>
                <a:moveTo>
                  <a:pt x="37" y="203"/>
                </a:moveTo>
                <a:cubicBezTo>
                  <a:pt x="71" y="179"/>
                  <a:pt x="71" y="179"/>
                  <a:pt x="71" y="179"/>
                </a:cubicBezTo>
                <a:cubicBezTo>
                  <a:pt x="51" y="176"/>
                  <a:pt x="51" y="176"/>
                  <a:pt x="51" y="176"/>
                </a:cubicBezTo>
                <a:cubicBezTo>
                  <a:pt x="56" y="158"/>
                  <a:pt x="64" y="141"/>
                  <a:pt x="75" y="126"/>
                </a:cubicBezTo>
                <a:cubicBezTo>
                  <a:pt x="84" y="114"/>
                  <a:pt x="95" y="104"/>
                  <a:pt x="107" y="95"/>
                </a:cubicBezTo>
                <a:cubicBezTo>
                  <a:pt x="118" y="113"/>
                  <a:pt x="118" y="113"/>
                  <a:pt x="118" y="113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89" y="63"/>
                  <a:pt x="89" y="63"/>
                  <a:pt x="89" y="63"/>
                </a:cubicBezTo>
                <a:cubicBezTo>
                  <a:pt x="99" y="81"/>
                  <a:pt x="99" y="81"/>
                  <a:pt x="99" y="81"/>
                </a:cubicBezTo>
                <a:cubicBezTo>
                  <a:pt x="85" y="91"/>
                  <a:pt x="73" y="103"/>
                  <a:pt x="63" y="117"/>
                </a:cubicBezTo>
                <a:cubicBezTo>
                  <a:pt x="50" y="133"/>
                  <a:pt x="40" y="152"/>
                  <a:pt x="35" y="173"/>
                </a:cubicBezTo>
                <a:cubicBezTo>
                  <a:pt x="14" y="169"/>
                  <a:pt x="14" y="169"/>
                  <a:pt x="14" y="169"/>
                </a:cubicBezTo>
                <a:lnTo>
                  <a:pt x="37" y="203"/>
                </a:lnTo>
                <a:close/>
                <a:moveTo>
                  <a:pt x="286" y="97"/>
                </a:moveTo>
                <a:cubicBezTo>
                  <a:pt x="296" y="104"/>
                  <a:pt x="305" y="112"/>
                  <a:pt x="313" y="121"/>
                </a:cubicBezTo>
                <a:cubicBezTo>
                  <a:pt x="326" y="137"/>
                  <a:pt x="336" y="156"/>
                  <a:pt x="342" y="176"/>
                </a:cubicBezTo>
                <a:cubicBezTo>
                  <a:pt x="322" y="180"/>
                  <a:pt x="322" y="180"/>
                  <a:pt x="322" y="180"/>
                </a:cubicBezTo>
                <a:cubicBezTo>
                  <a:pt x="356" y="203"/>
                  <a:pt x="356" y="203"/>
                  <a:pt x="356" y="203"/>
                </a:cubicBezTo>
                <a:cubicBezTo>
                  <a:pt x="379" y="169"/>
                  <a:pt x="379" y="169"/>
                  <a:pt x="379" y="169"/>
                </a:cubicBezTo>
                <a:cubicBezTo>
                  <a:pt x="358" y="173"/>
                  <a:pt x="358" y="173"/>
                  <a:pt x="358" y="173"/>
                </a:cubicBezTo>
                <a:cubicBezTo>
                  <a:pt x="351" y="150"/>
                  <a:pt x="340" y="129"/>
                  <a:pt x="325" y="111"/>
                </a:cubicBezTo>
                <a:cubicBezTo>
                  <a:pt x="316" y="100"/>
                  <a:pt x="306" y="91"/>
                  <a:pt x="295" y="83"/>
                </a:cubicBezTo>
                <a:cubicBezTo>
                  <a:pt x="305" y="65"/>
                  <a:pt x="305" y="65"/>
                  <a:pt x="305" y="65"/>
                </a:cubicBezTo>
                <a:cubicBezTo>
                  <a:pt x="265" y="75"/>
                  <a:pt x="265" y="75"/>
                  <a:pt x="265" y="75"/>
                </a:cubicBezTo>
                <a:cubicBezTo>
                  <a:pt x="276" y="115"/>
                  <a:pt x="276" y="115"/>
                  <a:pt x="276" y="115"/>
                </a:cubicBezTo>
                <a:lnTo>
                  <a:pt x="286" y="97"/>
                </a:lnTo>
                <a:close/>
                <a:moveTo>
                  <a:pt x="142" y="120"/>
                </a:moveTo>
                <a:cubicBezTo>
                  <a:pt x="142" y="19"/>
                  <a:pt x="142" y="19"/>
                  <a:pt x="142" y="19"/>
                </a:cubicBezTo>
                <a:cubicBezTo>
                  <a:pt x="142" y="1"/>
                  <a:pt x="183" y="0"/>
                  <a:pt x="196" y="0"/>
                </a:cubicBezTo>
                <a:cubicBezTo>
                  <a:pt x="209" y="0"/>
                  <a:pt x="250" y="1"/>
                  <a:pt x="250" y="19"/>
                </a:cubicBezTo>
                <a:cubicBezTo>
                  <a:pt x="250" y="120"/>
                  <a:pt x="250" y="120"/>
                  <a:pt x="250" y="120"/>
                </a:cubicBezTo>
                <a:cubicBezTo>
                  <a:pt x="250" y="139"/>
                  <a:pt x="209" y="140"/>
                  <a:pt x="196" y="140"/>
                </a:cubicBezTo>
                <a:cubicBezTo>
                  <a:pt x="183" y="140"/>
                  <a:pt x="142" y="139"/>
                  <a:pt x="142" y="120"/>
                </a:cubicBezTo>
                <a:close/>
                <a:moveTo>
                  <a:pt x="234" y="118"/>
                </a:moveTo>
                <a:cubicBezTo>
                  <a:pt x="234" y="102"/>
                  <a:pt x="234" y="102"/>
                  <a:pt x="234" y="102"/>
                </a:cubicBezTo>
                <a:cubicBezTo>
                  <a:pt x="221" y="106"/>
                  <a:pt x="204" y="106"/>
                  <a:pt x="196" y="106"/>
                </a:cubicBezTo>
                <a:cubicBezTo>
                  <a:pt x="188" y="106"/>
                  <a:pt x="171" y="106"/>
                  <a:pt x="158" y="102"/>
                </a:cubicBezTo>
                <a:cubicBezTo>
                  <a:pt x="158" y="118"/>
                  <a:pt x="158" y="118"/>
                  <a:pt x="158" y="118"/>
                </a:cubicBezTo>
                <a:cubicBezTo>
                  <a:pt x="162" y="120"/>
                  <a:pt x="175" y="124"/>
                  <a:pt x="196" y="124"/>
                </a:cubicBezTo>
                <a:cubicBezTo>
                  <a:pt x="217" y="124"/>
                  <a:pt x="230" y="120"/>
                  <a:pt x="234" y="118"/>
                </a:cubicBezTo>
                <a:close/>
                <a:moveTo>
                  <a:pt x="234" y="34"/>
                </a:moveTo>
                <a:cubicBezTo>
                  <a:pt x="221" y="39"/>
                  <a:pt x="204" y="39"/>
                  <a:pt x="196" y="39"/>
                </a:cubicBezTo>
                <a:cubicBezTo>
                  <a:pt x="188" y="39"/>
                  <a:pt x="171" y="39"/>
                  <a:pt x="158" y="34"/>
                </a:cubicBezTo>
                <a:cubicBezTo>
                  <a:pt x="158" y="51"/>
                  <a:pt x="158" y="51"/>
                  <a:pt x="158" y="51"/>
                </a:cubicBezTo>
                <a:cubicBezTo>
                  <a:pt x="162" y="53"/>
                  <a:pt x="175" y="57"/>
                  <a:pt x="196" y="57"/>
                </a:cubicBezTo>
                <a:cubicBezTo>
                  <a:pt x="217" y="57"/>
                  <a:pt x="230" y="53"/>
                  <a:pt x="234" y="51"/>
                </a:cubicBezTo>
                <a:lnTo>
                  <a:pt x="234" y="34"/>
                </a:lnTo>
                <a:close/>
                <a:moveTo>
                  <a:pt x="158" y="84"/>
                </a:moveTo>
                <a:cubicBezTo>
                  <a:pt x="162" y="87"/>
                  <a:pt x="175" y="90"/>
                  <a:pt x="196" y="90"/>
                </a:cubicBezTo>
                <a:cubicBezTo>
                  <a:pt x="217" y="90"/>
                  <a:pt x="230" y="87"/>
                  <a:pt x="234" y="84"/>
                </a:cubicBezTo>
                <a:cubicBezTo>
                  <a:pt x="234" y="68"/>
                  <a:pt x="234" y="68"/>
                  <a:pt x="234" y="68"/>
                </a:cubicBezTo>
                <a:cubicBezTo>
                  <a:pt x="221" y="72"/>
                  <a:pt x="204" y="73"/>
                  <a:pt x="196" y="73"/>
                </a:cubicBezTo>
                <a:cubicBezTo>
                  <a:pt x="188" y="73"/>
                  <a:pt x="171" y="72"/>
                  <a:pt x="158" y="68"/>
                </a:cubicBezTo>
                <a:lnTo>
                  <a:pt x="158" y="84"/>
                </a:lnTo>
                <a:close/>
                <a:moveTo>
                  <a:pt x="163" y="19"/>
                </a:moveTo>
                <a:cubicBezTo>
                  <a:pt x="170" y="21"/>
                  <a:pt x="181" y="23"/>
                  <a:pt x="196" y="23"/>
                </a:cubicBezTo>
                <a:cubicBezTo>
                  <a:pt x="211" y="23"/>
                  <a:pt x="222" y="21"/>
                  <a:pt x="229" y="19"/>
                </a:cubicBezTo>
                <a:cubicBezTo>
                  <a:pt x="222" y="17"/>
                  <a:pt x="211" y="16"/>
                  <a:pt x="196" y="16"/>
                </a:cubicBezTo>
                <a:cubicBezTo>
                  <a:pt x="181" y="16"/>
                  <a:pt x="170" y="17"/>
                  <a:pt x="163" y="19"/>
                </a:cubicBezTo>
                <a:close/>
                <a:moveTo>
                  <a:pt x="109" y="329"/>
                </a:moveTo>
                <a:cubicBezTo>
                  <a:pt x="109" y="348"/>
                  <a:pt x="67" y="349"/>
                  <a:pt x="54" y="349"/>
                </a:cubicBezTo>
                <a:cubicBezTo>
                  <a:pt x="42" y="349"/>
                  <a:pt x="0" y="348"/>
                  <a:pt x="0" y="329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10"/>
                  <a:pt x="42" y="209"/>
                  <a:pt x="54" y="209"/>
                </a:cubicBezTo>
                <a:cubicBezTo>
                  <a:pt x="67" y="209"/>
                  <a:pt x="109" y="210"/>
                  <a:pt x="109" y="228"/>
                </a:cubicBezTo>
                <a:lnTo>
                  <a:pt x="109" y="329"/>
                </a:lnTo>
                <a:close/>
                <a:moveTo>
                  <a:pt x="93" y="243"/>
                </a:moveTo>
                <a:cubicBezTo>
                  <a:pt x="80" y="248"/>
                  <a:pt x="62" y="248"/>
                  <a:pt x="54" y="248"/>
                </a:cubicBezTo>
                <a:cubicBezTo>
                  <a:pt x="47" y="248"/>
                  <a:pt x="29" y="248"/>
                  <a:pt x="16" y="243"/>
                </a:cubicBezTo>
                <a:cubicBezTo>
                  <a:pt x="16" y="260"/>
                  <a:pt x="16" y="260"/>
                  <a:pt x="16" y="260"/>
                </a:cubicBezTo>
                <a:cubicBezTo>
                  <a:pt x="20" y="262"/>
                  <a:pt x="34" y="266"/>
                  <a:pt x="54" y="266"/>
                </a:cubicBezTo>
                <a:cubicBezTo>
                  <a:pt x="75" y="266"/>
                  <a:pt x="89" y="262"/>
                  <a:pt x="93" y="260"/>
                </a:cubicBezTo>
                <a:lnTo>
                  <a:pt x="93" y="243"/>
                </a:lnTo>
                <a:close/>
                <a:moveTo>
                  <a:pt x="16" y="294"/>
                </a:moveTo>
                <a:cubicBezTo>
                  <a:pt x="20" y="296"/>
                  <a:pt x="33" y="299"/>
                  <a:pt x="54" y="299"/>
                </a:cubicBezTo>
                <a:cubicBezTo>
                  <a:pt x="75" y="299"/>
                  <a:pt x="89" y="296"/>
                  <a:pt x="93" y="294"/>
                </a:cubicBezTo>
                <a:cubicBezTo>
                  <a:pt x="93" y="277"/>
                  <a:pt x="93" y="277"/>
                  <a:pt x="93" y="277"/>
                </a:cubicBezTo>
                <a:cubicBezTo>
                  <a:pt x="80" y="281"/>
                  <a:pt x="62" y="282"/>
                  <a:pt x="54" y="282"/>
                </a:cubicBezTo>
                <a:cubicBezTo>
                  <a:pt x="47" y="282"/>
                  <a:pt x="29" y="281"/>
                  <a:pt x="16" y="277"/>
                </a:cubicBezTo>
                <a:lnTo>
                  <a:pt x="16" y="294"/>
                </a:lnTo>
                <a:close/>
                <a:moveTo>
                  <a:pt x="22" y="228"/>
                </a:moveTo>
                <a:cubicBezTo>
                  <a:pt x="28" y="230"/>
                  <a:pt x="39" y="232"/>
                  <a:pt x="54" y="232"/>
                </a:cubicBezTo>
                <a:cubicBezTo>
                  <a:pt x="69" y="232"/>
                  <a:pt x="81" y="230"/>
                  <a:pt x="87" y="228"/>
                </a:cubicBezTo>
                <a:cubicBezTo>
                  <a:pt x="81" y="227"/>
                  <a:pt x="69" y="225"/>
                  <a:pt x="54" y="225"/>
                </a:cubicBezTo>
                <a:cubicBezTo>
                  <a:pt x="39" y="225"/>
                  <a:pt x="28" y="227"/>
                  <a:pt x="22" y="228"/>
                </a:cubicBezTo>
                <a:close/>
                <a:moveTo>
                  <a:pt x="93" y="327"/>
                </a:moveTo>
                <a:cubicBezTo>
                  <a:pt x="93" y="311"/>
                  <a:pt x="93" y="311"/>
                  <a:pt x="93" y="311"/>
                </a:cubicBezTo>
                <a:cubicBezTo>
                  <a:pt x="80" y="315"/>
                  <a:pt x="62" y="315"/>
                  <a:pt x="54" y="315"/>
                </a:cubicBezTo>
                <a:cubicBezTo>
                  <a:pt x="47" y="315"/>
                  <a:pt x="29" y="315"/>
                  <a:pt x="16" y="311"/>
                </a:cubicBezTo>
                <a:cubicBezTo>
                  <a:pt x="16" y="327"/>
                  <a:pt x="16" y="327"/>
                  <a:pt x="16" y="327"/>
                </a:cubicBezTo>
                <a:cubicBezTo>
                  <a:pt x="20" y="330"/>
                  <a:pt x="34" y="333"/>
                  <a:pt x="54" y="333"/>
                </a:cubicBezTo>
                <a:cubicBezTo>
                  <a:pt x="75" y="333"/>
                  <a:pt x="89" y="330"/>
                  <a:pt x="93" y="327"/>
                </a:cubicBezTo>
                <a:close/>
                <a:moveTo>
                  <a:pt x="392" y="228"/>
                </a:moveTo>
                <a:cubicBezTo>
                  <a:pt x="392" y="329"/>
                  <a:pt x="392" y="329"/>
                  <a:pt x="392" y="329"/>
                </a:cubicBezTo>
                <a:cubicBezTo>
                  <a:pt x="392" y="348"/>
                  <a:pt x="350" y="349"/>
                  <a:pt x="338" y="349"/>
                </a:cubicBezTo>
                <a:cubicBezTo>
                  <a:pt x="325" y="349"/>
                  <a:pt x="283" y="348"/>
                  <a:pt x="283" y="329"/>
                </a:cubicBezTo>
                <a:cubicBezTo>
                  <a:pt x="283" y="228"/>
                  <a:pt x="283" y="228"/>
                  <a:pt x="283" y="228"/>
                </a:cubicBezTo>
                <a:cubicBezTo>
                  <a:pt x="283" y="210"/>
                  <a:pt x="325" y="209"/>
                  <a:pt x="338" y="209"/>
                </a:cubicBezTo>
                <a:cubicBezTo>
                  <a:pt x="350" y="209"/>
                  <a:pt x="392" y="210"/>
                  <a:pt x="392" y="228"/>
                </a:cubicBezTo>
                <a:close/>
                <a:moveTo>
                  <a:pt x="299" y="294"/>
                </a:moveTo>
                <a:cubicBezTo>
                  <a:pt x="303" y="296"/>
                  <a:pt x="317" y="299"/>
                  <a:pt x="338" y="299"/>
                </a:cubicBezTo>
                <a:cubicBezTo>
                  <a:pt x="359" y="299"/>
                  <a:pt x="372" y="296"/>
                  <a:pt x="376" y="294"/>
                </a:cubicBezTo>
                <a:cubicBezTo>
                  <a:pt x="376" y="277"/>
                  <a:pt x="376" y="277"/>
                  <a:pt x="376" y="277"/>
                </a:cubicBezTo>
                <a:cubicBezTo>
                  <a:pt x="363" y="281"/>
                  <a:pt x="345" y="282"/>
                  <a:pt x="338" y="282"/>
                </a:cubicBezTo>
                <a:cubicBezTo>
                  <a:pt x="330" y="282"/>
                  <a:pt x="312" y="281"/>
                  <a:pt x="299" y="277"/>
                </a:cubicBezTo>
                <a:lnTo>
                  <a:pt x="299" y="294"/>
                </a:lnTo>
                <a:close/>
                <a:moveTo>
                  <a:pt x="376" y="243"/>
                </a:moveTo>
                <a:cubicBezTo>
                  <a:pt x="363" y="248"/>
                  <a:pt x="345" y="248"/>
                  <a:pt x="338" y="248"/>
                </a:cubicBezTo>
                <a:cubicBezTo>
                  <a:pt x="330" y="248"/>
                  <a:pt x="312" y="248"/>
                  <a:pt x="299" y="243"/>
                </a:cubicBezTo>
                <a:cubicBezTo>
                  <a:pt x="299" y="260"/>
                  <a:pt x="299" y="260"/>
                  <a:pt x="299" y="260"/>
                </a:cubicBezTo>
                <a:cubicBezTo>
                  <a:pt x="303" y="262"/>
                  <a:pt x="317" y="266"/>
                  <a:pt x="338" y="266"/>
                </a:cubicBezTo>
                <a:cubicBezTo>
                  <a:pt x="359" y="266"/>
                  <a:pt x="372" y="262"/>
                  <a:pt x="376" y="260"/>
                </a:cubicBezTo>
                <a:lnTo>
                  <a:pt x="376" y="243"/>
                </a:lnTo>
                <a:close/>
                <a:moveTo>
                  <a:pt x="305" y="228"/>
                </a:moveTo>
                <a:cubicBezTo>
                  <a:pt x="311" y="230"/>
                  <a:pt x="323" y="232"/>
                  <a:pt x="338" y="232"/>
                </a:cubicBezTo>
                <a:cubicBezTo>
                  <a:pt x="353" y="232"/>
                  <a:pt x="364" y="230"/>
                  <a:pt x="370" y="228"/>
                </a:cubicBezTo>
                <a:cubicBezTo>
                  <a:pt x="364" y="227"/>
                  <a:pt x="353" y="225"/>
                  <a:pt x="338" y="225"/>
                </a:cubicBezTo>
                <a:cubicBezTo>
                  <a:pt x="323" y="225"/>
                  <a:pt x="311" y="227"/>
                  <a:pt x="305" y="228"/>
                </a:cubicBezTo>
                <a:close/>
                <a:moveTo>
                  <a:pt x="376" y="327"/>
                </a:moveTo>
                <a:cubicBezTo>
                  <a:pt x="376" y="311"/>
                  <a:pt x="376" y="311"/>
                  <a:pt x="376" y="311"/>
                </a:cubicBezTo>
                <a:cubicBezTo>
                  <a:pt x="363" y="315"/>
                  <a:pt x="345" y="315"/>
                  <a:pt x="338" y="315"/>
                </a:cubicBezTo>
                <a:cubicBezTo>
                  <a:pt x="330" y="315"/>
                  <a:pt x="312" y="315"/>
                  <a:pt x="299" y="311"/>
                </a:cubicBezTo>
                <a:cubicBezTo>
                  <a:pt x="299" y="327"/>
                  <a:pt x="299" y="327"/>
                  <a:pt x="299" y="327"/>
                </a:cubicBezTo>
                <a:cubicBezTo>
                  <a:pt x="303" y="330"/>
                  <a:pt x="317" y="333"/>
                  <a:pt x="338" y="333"/>
                </a:cubicBezTo>
                <a:cubicBezTo>
                  <a:pt x="359" y="333"/>
                  <a:pt x="372" y="330"/>
                  <a:pt x="376" y="3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239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32" grpId="0" animBg="1"/>
      <p:bldP spid="33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B05C5-65BA-EA42-8559-7BE4D1251AA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Mitosis eagerly allocates memory for each page table replica.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4006BE7-0776-4644-B91A-8EB34EB21E2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F8571-E08F-4B46-96F4-7A264A01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of Page-Table Replicas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E82B5-3BFB-6E43-82A2-EA7AFC8E16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21FD6F-82F0-4A3C-B272-0F73F88D0D7C}"/>
              </a:ext>
            </a:extLst>
          </p:cNvPr>
          <p:cNvGrpSpPr/>
          <p:nvPr/>
        </p:nvGrpSpPr>
        <p:grpSpPr>
          <a:xfrm>
            <a:off x="10731615" y="76707"/>
            <a:ext cx="1371600" cy="1371600"/>
            <a:chOff x="9656388" y="365923"/>
            <a:chExt cx="1929897" cy="196960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7F2EA3-4D4F-9D46-8987-881AFFB495AB}"/>
                </a:ext>
              </a:extLst>
            </p:cNvPr>
            <p:cNvSpPr/>
            <p:nvPr/>
          </p:nvSpPr>
          <p:spPr>
            <a:xfrm>
              <a:off x="9656388" y="365923"/>
              <a:ext cx="1929897" cy="1969604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" name="Freeform 33">
              <a:extLst>
                <a:ext uri="{FF2B5EF4-FFF2-40B4-BE49-F238E27FC236}">
                  <a16:creationId xmlns:a16="http://schemas.microsoft.com/office/drawing/2014/main" id="{73702254-2787-C446-9B93-C066BFB1F3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073396" y="802784"/>
              <a:ext cx="1095881" cy="1095882"/>
            </a:xfrm>
            <a:custGeom>
              <a:avLst/>
              <a:gdLst>
                <a:gd name="T0" fmla="*/ 148 w 384"/>
                <a:gd name="T1" fmla="*/ 14 h 384"/>
                <a:gd name="T2" fmla="*/ 164 w 384"/>
                <a:gd name="T3" fmla="*/ 11 h 384"/>
                <a:gd name="T4" fmla="*/ 167 w 384"/>
                <a:gd name="T5" fmla="*/ 14 h 384"/>
                <a:gd name="T6" fmla="*/ 172 w 384"/>
                <a:gd name="T7" fmla="*/ 14 h 384"/>
                <a:gd name="T8" fmla="*/ 176 w 384"/>
                <a:gd name="T9" fmla="*/ 11 h 384"/>
                <a:gd name="T10" fmla="*/ 248 w 384"/>
                <a:gd name="T11" fmla="*/ 305 h 384"/>
                <a:gd name="T12" fmla="*/ 260 w 384"/>
                <a:gd name="T13" fmla="*/ 313 h 384"/>
                <a:gd name="T14" fmla="*/ 256 w 384"/>
                <a:gd name="T15" fmla="*/ 309 h 384"/>
                <a:gd name="T16" fmla="*/ 276 w 384"/>
                <a:gd name="T17" fmla="*/ 309 h 384"/>
                <a:gd name="T18" fmla="*/ 272 w 384"/>
                <a:gd name="T19" fmla="*/ 313 h 384"/>
                <a:gd name="T20" fmla="*/ 58 w 384"/>
                <a:gd name="T21" fmla="*/ 313 h 384"/>
                <a:gd name="T22" fmla="*/ 70 w 384"/>
                <a:gd name="T23" fmla="*/ 305 h 384"/>
                <a:gd name="T24" fmla="*/ 73 w 384"/>
                <a:gd name="T25" fmla="*/ 309 h 384"/>
                <a:gd name="T26" fmla="*/ 78 w 384"/>
                <a:gd name="T27" fmla="*/ 309 h 384"/>
                <a:gd name="T28" fmla="*/ 82 w 384"/>
                <a:gd name="T29" fmla="*/ 305 h 384"/>
                <a:gd name="T30" fmla="*/ 289 w 384"/>
                <a:gd name="T31" fmla="*/ 153 h 384"/>
                <a:gd name="T32" fmla="*/ 301 w 384"/>
                <a:gd name="T33" fmla="*/ 146 h 384"/>
                <a:gd name="T34" fmla="*/ 304 w 384"/>
                <a:gd name="T35" fmla="*/ 150 h 384"/>
                <a:gd name="T36" fmla="*/ 309 w 384"/>
                <a:gd name="T37" fmla="*/ 150 h 384"/>
                <a:gd name="T38" fmla="*/ 313 w 384"/>
                <a:gd name="T39" fmla="*/ 146 h 384"/>
                <a:gd name="T40" fmla="*/ 241 w 384"/>
                <a:gd name="T41" fmla="*/ 194 h 384"/>
                <a:gd name="T42" fmla="*/ 288 w 384"/>
                <a:gd name="T43" fmla="*/ 295 h 384"/>
                <a:gd name="T44" fmla="*/ 233 w 384"/>
                <a:gd name="T45" fmla="*/ 384 h 384"/>
                <a:gd name="T46" fmla="*/ 217 w 384"/>
                <a:gd name="T47" fmla="*/ 235 h 384"/>
                <a:gd name="T48" fmla="*/ 117 w 384"/>
                <a:gd name="T49" fmla="*/ 295 h 384"/>
                <a:gd name="T50" fmla="*/ 43 w 384"/>
                <a:gd name="T51" fmla="*/ 384 h 384"/>
                <a:gd name="T52" fmla="*/ 155 w 384"/>
                <a:gd name="T53" fmla="*/ 225 h 384"/>
                <a:gd name="T54" fmla="*/ 110 w 384"/>
                <a:gd name="T55" fmla="*/ 225 h 384"/>
                <a:gd name="T56" fmla="*/ 110 w 384"/>
                <a:gd name="T57" fmla="*/ 135 h 384"/>
                <a:gd name="T58" fmla="*/ 185 w 384"/>
                <a:gd name="T59" fmla="*/ 143 h 384"/>
                <a:gd name="T60" fmla="*/ 137 w 384"/>
                <a:gd name="T61" fmla="*/ 90 h 384"/>
                <a:gd name="T62" fmla="*/ 247 w 384"/>
                <a:gd name="T63" fmla="*/ 90 h 384"/>
                <a:gd name="T64" fmla="*/ 240 w 384"/>
                <a:gd name="T65" fmla="*/ 178 h 384"/>
                <a:gd name="T66" fmla="*/ 384 w 384"/>
                <a:gd name="T67" fmla="*/ 135 h 384"/>
                <a:gd name="T68" fmla="*/ 282 w 384"/>
                <a:gd name="T69" fmla="*/ 156 h 384"/>
                <a:gd name="T70" fmla="*/ 282 w 384"/>
                <a:gd name="T71" fmla="*/ 143 h 384"/>
                <a:gd name="T72" fmla="*/ 376 w 384"/>
                <a:gd name="T73" fmla="*/ 217 h 384"/>
                <a:gd name="T74" fmla="*/ 282 w 384"/>
                <a:gd name="T75" fmla="*/ 217 h 384"/>
                <a:gd name="T76" fmla="*/ 8 w 384"/>
                <a:gd name="T77" fmla="*/ 217 h 384"/>
                <a:gd name="T78" fmla="*/ 102 w 384"/>
                <a:gd name="T79" fmla="*/ 143 h 384"/>
                <a:gd name="T80" fmla="*/ 102 w 384"/>
                <a:gd name="T81" fmla="*/ 156 h 384"/>
                <a:gd name="T82" fmla="*/ 51 w 384"/>
                <a:gd name="T83" fmla="*/ 323 h 384"/>
                <a:gd name="T84" fmla="*/ 145 w 384"/>
                <a:gd name="T85" fmla="*/ 323 h 384"/>
                <a:gd name="T86" fmla="*/ 51 w 384"/>
                <a:gd name="T87" fmla="*/ 303 h 384"/>
                <a:gd name="T88" fmla="*/ 145 w 384"/>
                <a:gd name="T89" fmla="*/ 303 h 384"/>
                <a:gd name="T90" fmla="*/ 239 w 384"/>
                <a:gd name="T91" fmla="*/ 20 h 384"/>
                <a:gd name="T92" fmla="*/ 145 w 384"/>
                <a:gd name="T93" fmla="*/ 20 h 384"/>
                <a:gd name="T94" fmla="*/ 145 w 384"/>
                <a:gd name="T95" fmla="*/ 28 h 384"/>
                <a:gd name="T96" fmla="*/ 226 w 384"/>
                <a:gd name="T97" fmla="*/ 192 h 384"/>
                <a:gd name="T98" fmla="*/ 192 w 384"/>
                <a:gd name="T99" fmla="*/ 225 h 384"/>
                <a:gd name="T100" fmla="*/ 241 w 384"/>
                <a:gd name="T101" fmla="*/ 323 h 384"/>
                <a:gd name="T102" fmla="*/ 335 w 384"/>
                <a:gd name="T103" fmla="*/ 323 h 384"/>
                <a:gd name="T104" fmla="*/ 241 w 384"/>
                <a:gd name="T105" fmla="*/ 315 h 384"/>
                <a:gd name="T106" fmla="*/ 295 w 384"/>
                <a:gd name="T107" fmla="*/ 303 h 384"/>
                <a:gd name="T108" fmla="*/ 18 w 384"/>
                <a:gd name="T109" fmla="*/ 150 h 384"/>
                <a:gd name="T110" fmla="*/ 15 w 384"/>
                <a:gd name="T111" fmla="*/ 153 h 384"/>
                <a:gd name="T112" fmla="*/ 27 w 384"/>
                <a:gd name="T113" fmla="*/ 146 h 384"/>
                <a:gd name="T114" fmla="*/ 39 w 384"/>
                <a:gd name="T115" fmla="*/ 153 h 384"/>
                <a:gd name="T116" fmla="*/ 35 w 384"/>
                <a:gd name="T117" fmla="*/ 15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4" h="384">
                  <a:moveTo>
                    <a:pt x="155" y="14"/>
                  </a:moveTo>
                  <a:cubicBezTo>
                    <a:pt x="155" y="16"/>
                    <a:pt x="154" y="18"/>
                    <a:pt x="152" y="18"/>
                  </a:cubicBezTo>
                  <a:cubicBezTo>
                    <a:pt x="150" y="18"/>
                    <a:pt x="148" y="16"/>
                    <a:pt x="148" y="14"/>
                  </a:cubicBezTo>
                  <a:cubicBezTo>
                    <a:pt x="148" y="12"/>
                    <a:pt x="150" y="11"/>
                    <a:pt x="152" y="11"/>
                  </a:cubicBezTo>
                  <a:cubicBezTo>
                    <a:pt x="154" y="11"/>
                    <a:pt x="155" y="12"/>
                    <a:pt x="155" y="14"/>
                  </a:cubicBezTo>
                  <a:close/>
                  <a:moveTo>
                    <a:pt x="164" y="11"/>
                  </a:moveTo>
                  <a:cubicBezTo>
                    <a:pt x="162" y="11"/>
                    <a:pt x="160" y="12"/>
                    <a:pt x="160" y="14"/>
                  </a:cubicBezTo>
                  <a:cubicBezTo>
                    <a:pt x="160" y="16"/>
                    <a:pt x="162" y="18"/>
                    <a:pt x="164" y="18"/>
                  </a:cubicBezTo>
                  <a:cubicBezTo>
                    <a:pt x="166" y="18"/>
                    <a:pt x="167" y="16"/>
                    <a:pt x="167" y="14"/>
                  </a:cubicBezTo>
                  <a:cubicBezTo>
                    <a:pt x="167" y="12"/>
                    <a:pt x="166" y="11"/>
                    <a:pt x="164" y="11"/>
                  </a:cubicBezTo>
                  <a:close/>
                  <a:moveTo>
                    <a:pt x="176" y="11"/>
                  </a:moveTo>
                  <a:cubicBezTo>
                    <a:pt x="174" y="11"/>
                    <a:pt x="172" y="12"/>
                    <a:pt x="172" y="14"/>
                  </a:cubicBezTo>
                  <a:cubicBezTo>
                    <a:pt x="172" y="16"/>
                    <a:pt x="174" y="18"/>
                    <a:pt x="176" y="18"/>
                  </a:cubicBezTo>
                  <a:cubicBezTo>
                    <a:pt x="178" y="18"/>
                    <a:pt x="180" y="16"/>
                    <a:pt x="180" y="14"/>
                  </a:cubicBezTo>
                  <a:cubicBezTo>
                    <a:pt x="180" y="12"/>
                    <a:pt x="178" y="11"/>
                    <a:pt x="176" y="11"/>
                  </a:cubicBezTo>
                  <a:close/>
                  <a:moveTo>
                    <a:pt x="248" y="313"/>
                  </a:moveTo>
                  <a:cubicBezTo>
                    <a:pt x="250" y="313"/>
                    <a:pt x="251" y="311"/>
                    <a:pt x="251" y="309"/>
                  </a:cubicBezTo>
                  <a:cubicBezTo>
                    <a:pt x="251" y="307"/>
                    <a:pt x="250" y="305"/>
                    <a:pt x="248" y="305"/>
                  </a:cubicBezTo>
                  <a:cubicBezTo>
                    <a:pt x="246" y="305"/>
                    <a:pt x="244" y="307"/>
                    <a:pt x="244" y="309"/>
                  </a:cubicBezTo>
                  <a:cubicBezTo>
                    <a:pt x="244" y="311"/>
                    <a:pt x="246" y="313"/>
                    <a:pt x="248" y="313"/>
                  </a:cubicBezTo>
                  <a:close/>
                  <a:moveTo>
                    <a:pt x="260" y="313"/>
                  </a:moveTo>
                  <a:cubicBezTo>
                    <a:pt x="262" y="313"/>
                    <a:pt x="263" y="311"/>
                    <a:pt x="263" y="309"/>
                  </a:cubicBezTo>
                  <a:cubicBezTo>
                    <a:pt x="263" y="307"/>
                    <a:pt x="262" y="305"/>
                    <a:pt x="260" y="305"/>
                  </a:cubicBezTo>
                  <a:cubicBezTo>
                    <a:pt x="258" y="305"/>
                    <a:pt x="256" y="307"/>
                    <a:pt x="256" y="309"/>
                  </a:cubicBezTo>
                  <a:cubicBezTo>
                    <a:pt x="256" y="311"/>
                    <a:pt x="258" y="313"/>
                    <a:pt x="260" y="313"/>
                  </a:cubicBezTo>
                  <a:close/>
                  <a:moveTo>
                    <a:pt x="272" y="313"/>
                  </a:moveTo>
                  <a:cubicBezTo>
                    <a:pt x="274" y="313"/>
                    <a:pt x="276" y="311"/>
                    <a:pt x="276" y="309"/>
                  </a:cubicBezTo>
                  <a:cubicBezTo>
                    <a:pt x="276" y="307"/>
                    <a:pt x="274" y="305"/>
                    <a:pt x="272" y="305"/>
                  </a:cubicBezTo>
                  <a:cubicBezTo>
                    <a:pt x="270" y="305"/>
                    <a:pt x="268" y="307"/>
                    <a:pt x="268" y="309"/>
                  </a:cubicBezTo>
                  <a:cubicBezTo>
                    <a:pt x="268" y="311"/>
                    <a:pt x="270" y="313"/>
                    <a:pt x="272" y="313"/>
                  </a:cubicBezTo>
                  <a:close/>
                  <a:moveTo>
                    <a:pt x="58" y="305"/>
                  </a:moveTo>
                  <a:cubicBezTo>
                    <a:pt x="56" y="305"/>
                    <a:pt x="54" y="307"/>
                    <a:pt x="54" y="309"/>
                  </a:cubicBezTo>
                  <a:cubicBezTo>
                    <a:pt x="54" y="311"/>
                    <a:pt x="56" y="313"/>
                    <a:pt x="58" y="313"/>
                  </a:cubicBezTo>
                  <a:cubicBezTo>
                    <a:pt x="60" y="313"/>
                    <a:pt x="61" y="311"/>
                    <a:pt x="61" y="309"/>
                  </a:cubicBezTo>
                  <a:cubicBezTo>
                    <a:pt x="61" y="307"/>
                    <a:pt x="60" y="305"/>
                    <a:pt x="58" y="305"/>
                  </a:cubicBezTo>
                  <a:close/>
                  <a:moveTo>
                    <a:pt x="70" y="305"/>
                  </a:moveTo>
                  <a:cubicBezTo>
                    <a:pt x="68" y="305"/>
                    <a:pt x="66" y="307"/>
                    <a:pt x="66" y="309"/>
                  </a:cubicBezTo>
                  <a:cubicBezTo>
                    <a:pt x="66" y="311"/>
                    <a:pt x="68" y="313"/>
                    <a:pt x="70" y="313"/>
                  </a:cubicBezTo>
                  <a:cubicBezTo>
                    <a:pt x="72" y="313"/>
                    <a:pt x="73" y="311"/>
                    <a:pt x="73" y="309"/>
                  </a:cubicBezTo>
                  <a:cubicBezTo>
                    <a:pt x="73" y="307"/>
                    <a:pt x="72" y="305"/>
                    <a:pt x="70" y="305"/>
                  </a:cubicBezTo>
                  <a:close/>
                  <a:moveTo>
                    <a:pt x="82" y="305"/>
                  </a:moveTo>
                  <a:cubicBezTo>
                    <a:pt x="80" y="305"/>
                    <a:pt x="78" y="307"/>
                    <a:pt x="78" y="309"/>
                  </a:cubicBezTo>
                  <a:cubicBezTo>
                    <a:pt x="78" y="311"/>
                    <a:pt x="80" y="313"/>
                    <a:pt x="82" y="313"/>
                  </a:cubicBezTo>
                  <a:cubicBezTo>
                    <a:pt x="84" y="313"/>
                    <a:pt x="85" y="311"/>
                    <a:pt x="85" y="309"/>
                  </a:cubicBezTo>
                  <a:cubicBezTo>
                    <a:pt x="85" y="307"/>
                    <a:pt x="84" y="305"/>
                    <a:pt x="82" y="305"/>
                  </a:cubicBezTo>
                  <a:close/>
                  <a:moveTo>
                    <a:pt x="289" y="146"/>
                  </a:moveTo>
                  <a:cubicBezTo>
                    <a:pt x="287" y="146"/>
                    <a:pt x="285" y="148"/>
                    <a:pt x="285" y="150"/>
                  </a:cubicBezTo>
                  <a:cubicBezTo>
                    <a:pt x="285" y="152"/>
                    <a:pt x="287" y="153"/>
                    <a:pt x="289" y="153"/>
                  </a:cubicBezTo>
                  <a:cubicBezTo>
                    <a:pt x="291" y="153"/>
                    <a:pt x="292" y="152"/>
                    <a:pt x="292" y="150"/>
                  </a:cubicBezTo>
                  <a:cubicBezTo>
                    <a:pt x="292" y="148"/>
                    <a:pt x="291" y="146"/>
                    <a:pt x="289" y="146"/>
                  </a:cubicBezTo>
                  <a:close/>
                  <a:moveTo>
                    <a:pt x="301" y="146"/>
                  </a:moveTo>
                  <a:cubicBezTo>
                    <a:pt x="299" y="146"/>
                    <a:pt x="297" y="148"/>
                    <a:pt x="297" y="150"/>
                  </a:cubicBezTo>
                  <a:cubicBezTo>
                    <a:pt x="297" y="152"/>
                    <a:pt x="299" y="153"/>
                    <a:pt x="301" y="153"/>
                  </a:cubicBezTo>
                  <a:cubicBezTo>
                    <a:pt x="303" y="153"/>
                    <a:pt x="304" y="152"/>
                    <a:pt x="304" y="150"/>
                  </a:cubicBezTo>
                  <a:cubicBezTo>
                    <a:pt x="304" y="148"/>
                    <a:pt x="303" y="146"/>
                    <a:pt x="301" y="146"/>
                  </a:cubicBezTo>
                  <a:close/>
                  <a:moveTo>
                    <a:pt x="313" y="146"/>
                  </a:moveTo>
                  <a:cubicBezTo>
                    <a:pt x="311" y="146"/>
                    <a:pt x="309" y="148"/>
                    <a:pt x="309" y="150"/>
                  </a:cubicBezTo>
                  <a:cubicBezTo>
                    <a:pt x="309" y="152"/>
                    <a:pt x="311" y="153"/>
                    <a:pt x="313" y="153"/>
                  </a:cubicBezTo>
                  <a:cubicBezTo>
                    <a:pt x="315" y="153"/>
                    <a:pt x="317" y="152"/>
                    <a:pt x="317" y="150"/>
                  </a:cubicBezTo>
                  <a:cubicBezTo>
                    <a:pt x="317" y="148"/>
                    <a:pt x="315" y="146"/>
                    <a:pt x="313" y="146"/>
                  </a:cubicBezTo>
                  <a:close/>
                  <a:moveTo>
                    <a:pt x="274" y="225"/>
                  </a:moveTo>
                  <a:cubicBezTo>
                    <a:pt x="274" y="184"/>
                    <a:pt x="274" y="184"/>
                    <a:pt x="274" y="184"/>
                  </a:cubicBezTo>
                  <a:cubicBezTo>
                    <a:pt x="241" y="194"/>
                    <a:pt x="241" y="194"/>
                    <a:pt x="241" y="194"/>
                  </a:cubicBezTo>
                  <a:cubicBezTo>
                    <a:pt x="241" y="194"/>
                    <a:pt x="241" y="194"/>
                    <a:pt x="241" y="194"/>
                  </a:cubicBezTo>
                  <a:cubicBezTo>
                    <a:pt x="241" y="206"/>
                    <a:pt x="236" y="217"/>
                    <a:pt x="229" y="225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43" y="295"/>
                    <a:pt x="343" y="295"/>
                    <a:pt x="343" y="295"/>
                  </a:cubicBezTo>
                  <a:cubicBezTo>
                    <a:pt x="343" y="384"/>
                    <a:pt x="343" y="384"/>
                    <a:pt x="343" y="384"/>
                  </a:cubicBezTo>
                  <a:cubicBezTo>
                    <a:pt x="233" y="384"/>
                    <a:pt x="233" y="384"/>
                    <a:pt x="233" y="384"/>
                  </a:cubicBezTo>
                  <a:cubicBezTo>
                    <a:pt x="233" y="295"/>
                    <a:pt x="233" y="295"/>
                    <a:pt x="233" y="295"/>
                  </a:cubicBezTo>
                  <a:cubicBezTo>
                    <a:pt x="267" y="295"/>
                    <a:pt x="267" y="295"/>
                    <a:pt x="267" y="295"/>
                  </a:cubicBezTo>
                  <a:cubicBezTo>
                    <a:pt x="217" y="235"/>
                    <a:pt x="217" y="235"/>
                    <a:pt x="217" y="235"/>
                  </a:cubicBezTo>
                  <a:cubicBezTo>
                    <a:pt x="209" y="239"/>
                    <a:pt x="201" y="241"/>
                    <a:pt x="192" y="241"/>
                  </a:cubicBezTo>
                  <a:cubicBezTo>
                    <a:pt x="183" y="241"/>
                    <a:pt x="175" y="239"/>
                    <a:pt x="168" y="235"/>
                  </a:cubicBezTo>
                  <a:cubicBezTo>
                    <a:pt x="117" y="295"/>
                    <a:pt x="117" y="295"/>
                    <a:pt x="117" y="295"/>
                  </a:cubicBezTo>
                  <a:cubicBezTo>
                    <a:pt x="153" y="295"/>
                    <a:pt x="153" y="295"/>
                    <a:pt x="153" y="295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43" y="384"/>
                    <a:pt x="43" y="384"/>
                    <a:pt x="43" y="384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96" y="295"/>
                    <a:pt x="96" y="295"/>
                    <a:pt x="96" y="295"/>
                  </a:cubicBezTo>
                  <a:cubicBezTo>
                    <a:pt x="155" y="225"/>
                    <a:pt x="155" y="225"/>
                    <a:pt x="155" y="225"/>
                  </a:cubicBezTo>
                  <a:cubicBezTo>
                    <a:pt x="148" y="217"/>
                    <a:pt x="143" y="206"/>
                    <a:pt x="143" y="194"/>
                  </a:cubicBezTo>
                  <a:cubicBezTo>
                    <a:pt x="110" y="186"/>
                    <a:pt x="110" y="186"/>
                    <a:pt x="110" y="186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10" y="170"/>
                    <a:pt x="110" y="170"/>
                    <a:pt x="110" y="170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50" y="160"/>
                    <a:pt x="166" y="146"/>
                    <a:pt x="185" y="143"/>
                  </a:cubicBezTo>
                  <a:cubicBezTo>
                    <a:pt x="185" y="143"/>
                    <a:pt x="185" y="143"/>
                    <a:pt x="185" y="143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37" y="90"/>
                    <a:pt x="137" y="90"/>
                    <a:pt x="137" y="9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7" y="90"/>
                    <a:pt x="247" y="90"/>
                    <a:pt x="247" y="90"/>
                  </a:cubicBezTo>
                  <a:cubicBezTo>
                    <a:pt x="201" y="90"/>
                    <a:pt x="201" y="90"/>
                    <a:pt x="201" y="90"/>
                  </a:cubicBezTo>
                  <a:cubicBezTo>
                    <a:pt x="201" y="143"/>
                    <a:pt x="201" y="143"/>
                    <a:pt x="201" y="143"/>
                  </a:cubicBezTo>
                  <a:cubicBezTo>
                    <a:pt x="219" y="147"/>
                    <a:pt x="234" y="160"/>
                    <a:pt x="240" y="178"/>
                  </a:cubicBezTo>
                  <a:cubicBezTo>
                    <a:pt x="274" y="167"/>
                    <a:pt x="274" y="167"/>
                    <a:pt x="274" y="167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384" y="135"/>
                    <a:pt x="384" y="135"/>
                    <a:pt x="384" y="135"/>
                  </a:cubicBezTo>
                  <a:cubicBezTo>
                    <a:pt x="384" y="225"/>
                    <a:pt x="384" y="225"/>
                    <a:pt x="384" y="225"/>
                  </a:cubicBezTo>
                  <a:lnTo>
                    <a:pt x="274" y="225"/>
                  </a:lnTo>
                  <a:close/>
                  <a:moveTo>
                    <a:pt x="282" y="156"/>
                  </a:moveTo>
                  <a:cubicBezTo>
                    <a:pt x="376" y="156"/>
                    <a:pt x="376" y="156"/>
                    <a:pt x="376" y="156"/>
                  </a:cubicBezTo>
                  <a:cubicBezTo>
                    <a:pt x="376" y="143"/>
                    <a:pt x="376" y="143"/>
                    <a:pt x="376" y="143"/>
                  </a:cubicBezTo>
                  <a:cubicBezTo>
                    <a:pt x="282" y="143"/>
                    <a:pt x="282" y="143"/>
                    <a:pt x="282" y="143"/>
                  </a:cubicBezTo>
                  <a:lnTo>
                    <a:pt x="282" y="156"/>
                  </a:lnTo>
                  <a:close/>
                  <a:moveTo>
                    <a:pt x="282" y="217"/>
                  </a:moveTo>
                  <a:cubicBezTo>
                    <a:pt x="376" y="217"/>
                    <a:pt x="376" y="217"/>
                    <a:pt x="376" y="217"/>
                  </a:cubicBezTo>
                  <a:cubicBezTo>
                    <a:pt x="376" y="164"/>
                    <a:pt x="376" y="164"/>
                    <a:pt x="376" y="164"/>
                  </a:cubicBezTo>
                  <a:cubicBezTo>
                    <a:pt x="282" y="164"/>
                    <a:pt x="282" y="164"/>
                    <a:pt x="282" y="164"/>
                  </a:cubicBezTo>
                  <a:lnTo>
                    <a:pt x="282" y="217"/>
                  </a:lnTo>
                  <a:close/>
                  <a:moveTo>
                    <a:pt x="102" y="164"/>
                  </a:moveTo>
                  <a:cubicBezTo>
                    <a:pt x="8" y="164"/>
                    <a:pt x="8" y="164"/>
                    <a:pt x="8" y="164"/>
                  </a:cubicBezTo>
                  <a:cubicBezTo>
                    <a:pt x="8" y="217"/>
                    <a:pt x="8" y="217"/>
                    <a:pt x="8" y="217"/>
                  </a:cubicBezTo>
                  <a:cubicBezTo>
                    <a:pt x="102" y="217"/>
                    <a:pt x="102" y="217"/>
                    <a:pt x="102" y="217"/>
                  </a:cubicBezTo>
                  <a:lnTo>
                    <a:pt x="102" y="164"/>
                  </a:lnTo>
                  <a:close/>
                  <a:moveTo>
                    <a:pt x="102" y="143"/>
                  </a:moveTo>
                  <a:cubicBezTo>
                    <a:pt x="8" y="143"/>
                    <a:pt x="8" y="143"/>
                    <a:pt x="8" y="143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102" y="156"/>
                    <a:pt x="102" y="156"/>
                    <a:pt x="102" y="156"/>
                  </a:cubicBezTo>
                  <a:lnTo>
                    <a:pt x="102" y="143"/>
                  </a:lnTo>
                  <a:close/>
                  <a:moveTo>
                    <a:pt x="145" y="323"/>
                  </a:moveTo>
                  <a:cubicBezTo>
                    <a:pt x="51" y="323"/>
                    <a:pt x="51" y="323"/>
                    <a:pt x="51" y="323"/>
                  </a:cubicBezTo>
                  <a:cubicBezTo>
                    <a:pt x="51" y="376"/>
                    <a:pt x="51" y="376"/>
                    <a:pt x="51" y="376"/>
                  </a:cubicBezTo>
                  <a:cubicBezTo>
                    <a:pt x="145" y="376"/>
                    <a:pt x="145" y="376"/>
                    <a:pt x="145" y="376"/>
                  </a:cubicBezTo>
                  <a:lnTo>
                    <a:pt x="145" y="323"/>
                  </a:lnTo>
                  <a:close/>
                  <a:moveTo>
                    <a:pt x="110" y="303"/>
                  </a:moveTo>
                  <a:cubicBezTo>
                    <a:pt x="89" y="303"/>
                    <a:pt x="89" y="303"/>
                    <a:pt x="89" y="303"/>
                  </a:cubicBezTo>
                  <a:cubicBezTo>
                    <a:pt x="51" y="303"/>
                    <a:pt x="51" y="303"/>
                    <a:pt x="51" y="303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145" y="315"/>
                    <a:pt x="145" y="315"/>
                    <a:pt x="145" y="315"/>
                  </a:cubicBezTo>
                  <a:cubicBezTo>
                    <a:pt x="145" y="303"/>
                    <a:pt x="145" y="303"/>
                    <a:pt x="145" y="303"/>
                  </a:cubicBezTo>
                  <a:lnTo>
                    <a:pt x="110" y="303"/>
                  </a:lnTo>
                  <a:close/>
                  <a:moveTo>
                    <a:pt x="145" y="20"/>
                  </a:moveTo>
                  <a:cubicBezTo>
                    <a:pt x="239" y="20"/>
                    <a:pt x="239" y="20"/>
                    <a:pt x="239" y="20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145" y="8"/>
                    <a:pt x="145" y="8"/>
                    <a:pt x="145" y="8"/>
                  </a:cubicBezTo>
                  <a:lnTo>
                    <a:pt x="145" y="20"/>
                  </a:lnTo>
                  <a:close/>
                  <a:moveTo>
                    <a:pt x="239" y="82"/>
                  </a:moveTo>
                  <a:cubicBezTo>
                    <a:pt x="239" y="28"/>
                    <a:pt x="239" y="28"/>
                    <a:pt x="239" y="28"/>
                  </a:cubicBezTo>
                  <a:cubicBezTo>
                    <a:pt x="145" y="28"/>
                    <a:pt x="145" y="28"/>
                    <a:pt x="145" y="28"/>
                  </a:cubicBezTo>
                  <a:cubicBezTo>
                    <a:pt x="145" y="82"/>
                    <a:pt x="145" y="82"/>
                    <a:pt x="145" y="82"/>
                  </a:cubicBezTo>
                  <a:lnTo>
                    <a:pt x="239" y="82"/>
                  </a:lnTo>
                  <a:close/>
                  <a:moveTo>
                    <a:pt x="226" y="192"/>
                  </a:moveTo>
                  <a:cubicBezTo>
                    <a:pt x="226" y="174"/>
                    <a:pt x="211" y="159"/>
                    <a:pt x="192" y="159"/>
                  </a:cubicBezTo>
                  <a:cubicBezTo>
                    <a:pt x="174" y="159"/>
                    <a:pt x="159" y="174"/>
                    <a:pt x="159" y="192"/>
                  </a:cubicBezTo>
                  <a:cubicBezTo>
                    <a:pt x="159" y="210"/>
                    <a:pt x="174" y="225"/>
                    <a:pt x="192" y="225"/>
                  </a:cubicBezTo>
                  <a:cubicBezTo>
                    <a:pt x="211" y="225"/>
                    <a:pt x="226" y="210"/>
                    <a:pt x="226" y="192"/>
                  </a:cubicBezTo>
                  <a:close/>
                  <a:moveTo>
                    <a:pt x="335" y="323"/>
                  </a:moveTo>
                  <a:cubicBezTo>
                    <a:pt x="241" y="323"/>
                    <a:pt x="241" y="323"/>
                    <a:pt x="241" y="323"/>
                  </a:cubicBezTo>
                  <a:cubicBezTo>
                    <a:pt x="241" y="376"/>
                    <a:pt x="241" y="376"/>
                    <a:pt x="241" y="376"/>
                  </a:cubicBezTo>
                  <a:cubicBezTo>
                    <a:pt x="335" y="376"/>
                    <a:pt x="335" y="376"/>
                    <a:pt x="335" y="376"/>
                  </a:cubicBezTo>
                  <a:lnTo>
                    <a:pt x="335" y="323"/>
                  </a:lnTo>
                  <a:close/>
                  <a:moveTo>
                    <a:pt x="274" y="303"/>
                  </a:moveTo>
                  <a:cubicBezTo>
                    <a:pt x="241" y="303"/>
                    <a:pt x="241" y="303"/>
                    <a:pt x="241" y="303"/>
                  </a:cubicBezTo>
                  <a:cubicBezTo>
                    <a:pt x="241" y="315"/>
                    <a:pt x="241" y="315"/>
                    <a:pt x="241" y="315"/>
                  </a:cubicBezTo>
                  <a:cubicBezTo>
                    <a:pt x="335" y="315"/>
                    <a:pt x="335" y="315"/>
                    <a:pt x="335" y="315"/>
                  </a:cubicBezTo>
                  <a:cubicBezTo>
                    <a:pt x="335" y="303"/>
                    <a:pt x="335" y="303"/>
                    <a:pt x="335" y="303"/>
                  </a:cubicBezTo>
                  <a:cubicBezTo>
                    <a:pt x="295" y="303"/>
                    <a:pt x="295" y="303"/>
                    <a:pt x="295" y="303"/>
                  </a:cubicBezTo>
                  <a:lnTo>
                    <a:pt x="274" y="303"/>
                  </a:lnTo>
                  <a:close/>
                  <a:moveTo>
                    <a:pt x="15" y="153"/>
                  </a:moveTo>
                  <a:cubicBezTo>
                    <a:pt x="17" y="153"/>
                    <a:pt x="18" y="152"/>
                    <a:pt x="18" y="150"/>
                  </a:cubicBezTo>
                  <a:cubicBezTo>
                    <a:pt x="18" y="148"/>
                    <a:pt x="17" y="146"/>
                    <a:pt x="15" y="146"/>
                  </a:cubicBezTo>
                  <a:cubicBezTo>
                    <a:pt x="13" y="146"/>
                    <a:pt x="11" y="148"/>
                    <a:pt x="11" y="150"/>
                  </a:cubicBezTo>
                  <a:cubicBezTo>
                    <a:pt x="11" y="152"/>
                    <a:pt x="13" y="153"/>
                    <a:pt x="15" y="153"/>
                  </a:cubicBezTo>
                  <a:close/>
                  <a:moveTo>
                    <a:pt x="27" y="153"/>
                  </a:moveTo>
                  <a:cubicBezTo>
                    <a:pt x="29" y="153"/>
                    <a:pt x="30" y="152"/>
                    <a:pt x="30" y="150"/>
                  </a:cubicBezTo>
                  <a:cubicBezTo>
                    <a:pt x="30" y="148"/>
                    <a:pt x="29" y="146"/>
                    <a:pt x="27" y="146"/>
                  </a:cubicBezTo>
                  <a:cubicBezTo>
                    <a:pt x="25" y="146"/>
                    <a:pt x="23" y="148"/>
                    <a:pt x="23" y="150"/>
                  </a:cubicBezTo>
                  <a:cubicBezTo>
                    <a:pt x="23" y="152"/>
                    <a:pt x="25" y="153"/>
                    <a:pt x="27" y="153"/>
                  </a:cubicBezTo>
                  <a:close/>
                  <a:moveTo>
                    <a:pt x="39" y="153"/>
                  </a:moveTo>
                  <a:cubicBezTo>
                    <a:pt x="41" y="153"/>
                    <a:pt x="42" y="152"/>
                    <a:pt x="42" y="150"/>
                  </a:cubicBezTo>
                  <a:cubicBezTo>
                    <a:pt x="42" y="148"/>
                    <a:pt x="41" y="146"/>
                    <a:pt x="39" y="146"/>
                  </a:cubicBezTo>
                  <a:cubicBezTo>
                    <a:pt x="37" y="146"/>
                    <a:pt x="35" y="148"/>
                    <a:pt x="35" y="150"/>
                  </a:cubicBezTo>
                  <a:cubicBezTo>
                    <a:pt x="35" y="152"/>
                    <a:pt x="37" y="153"/>
                    <a:pt x="39" y="1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34" name="Rectangle: Rounded Corners 29">
            <a:extLst>
              <a:ext uri="{FF2B5EF4-FFF2-40B4-BE49-F238E27FC236}">
                <a16:creationId xmlns:a16="http://schemas.microsoft.com/office/drawing/2014/main" id="{68F06322-34DE-4344-AAB7-74802C7E04A0}"/>
              </a:ext>
            </a:extLst>
          </p:cNvPr>
          <p:cNvSpPr/>
          <p:nvPr/>
        </p:nvSpPr>
        <p:spPr>
          <a:xfrm>
            <a:off x="3347027" y="310075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35" name="Rectangle: Rounded Corners 29">
            <a:extLst>
              <a:ext uri="{FF2B5EF4-FFF2-40B4-BE49-F238E27FC236}">
                <a16:creationId xmlns:a16="http://schemas.microsoft.com/office/drawing/2014/main" id="{C687F9AF-4FFE-5F4F-B520-F63C38B41CD7}"/>
              </a:ext>
            </a:extLst>
          </p:cNvPr>
          <p:cNvSpPr/>
          <p:nvPr/>
        </p:nvSpPr>
        <p:spPr>
          <a:xfrm>
            <a:off x="2475298" y="3727335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3EFC7EED-2339-4F45-8854-1290D1982F07}"/>
              </a:ext>
            </a:extLst>
          </p:cNvPr>
          <p:cNvSpPr/>
          <p:nvPr/>
        </p:nvSpPr>
        <p:spPr>
          <a:xfrm>
            <a:off x="4207060" y="3727335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37" name="Rectangle: Rounded Corners 29">
            <a:extLst>
              <a:ext uri="{FF2B5EF4-FFF2-40B4-BE49-F238E27FC236}">
                <a16:creationId xmlns:a16="http://schemas.microsoft.com/office/drawing/2014/main" id="{BBB27546-C0E9-4C41-AA4B-71B5806533E1}"/>
              </a:ext>
            </a:extLst>
          </p:cNvPr>
          <p:cNvSpPr/>
          <p:nvPr/>
        </p:nvSpPr>
        <p:spPr>
          <a:xfrm>
            <a:off x="1903019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38" name="Rectangle: Rounded Corners 29">
            <a:extLst>
              <a:ext uri="{FF2B5EF4-FFF2-40B4-BE49-F238E27FC236}">
                <a16:creationId xmlns:a16="http://schemas.microsoft.com/office/drawing/2014/main" id="{9A398634-8382-8B43-8657-74FE6265868A}"/>
              </a:ext>
            </a:extLst>
          </p:cNvPr>
          <p:cNvSpPr/>
          <p:nvPr/>
        </p:nvSpPr>
        <p:spPr>
          <a:xfrm>
            <a:off x="3015145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39" name="Rectangle: Rounded Corners 29">
            <a:extLst>
              <a:ext uri="{FF2B5EF4-FFF2-40B4-BE49-F238E27FC236}">
                <a16:creationId xmlns:a16="http://schemas.microsoft.com/office/drawing/2014/main" id="{977A0802-451E-D14F-8B03-1B93563DE320}"/>
              </a:ext>
            </a:extLst>
          </p:cNvPr>
          <p:cNvSpPr/>
          <p:nvPr/>
        </p:nvSpPr>
        <p:spPr>
          <a:xfrm>
            <a:off x="3707141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40" name="Rectangle: Rounded Corners 29">
            <a:extLst>
              <a:ext uri="{FF2B5EF4-FFF2-40B4-BE49-F238E27FC236}">
                <a16:creationId xmlns:a16="http://schemas.microsoft.com/office/drawing/2014/main" id="{BB5E6C12-B0B3-BF4B-92D8-293FEC4F2B81}"/>
              </a:ext>
            </a:extLst>
          </p:cNvPr>
          <p:cNvSpPr/>
          <p:nvPr/>
        </p:nvSpPr>
        <p:spPr>
          <a:xfrm>
            <a:off x="4819267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41" name="Rectangle: Rounded Corners 29">
            <a:extLst>
              <a:ext uri="{FF2B5EF4-FFF2-40B4-BE49-F238E27FC236}">
                <a16:creationId xmlns:a16="http://schemas.microsoft.com/office/drawing/2014/main" id="{ECA6DE4A-3EA9-8349-A3E8-9446DE533D7F}"/>
              </a:ext>
            </a:extLst>
          </p:cNvPr>
          <p:cNvSpPr/>
          <p:nvPr/>
        </p:nvSpPr>
        <p:spPr>
          <a:xfrm>
            <a:off x="1571136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42" name="Rectangle: Rounded Corners 29">
            <a:extLst>
              <a:ext uri="{FF2B5EF4-FFF2-40B4-BE49-F238E27FC236}">
                <a16:creationId xmlns:a16="http://schemas.microsoft.com/office/drawing/2014/main" id="{D3615B32-BB9C-794F-9C86-097C69243E9E}"/>
              </a:ext>
            </a:extLst>
          </p:cNvPr>
          <p:cNvSpPr/>
          <p:nvPr/>
        </p:nvSpPr>
        <p:spPr>
          <a:xfrm>
            <a:off x="2234901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43" name="Rectangle: Rounded Corners 29">
            <a:extLst>
              <a:ext uri="{FF2B5EF4-FFF2-40B4-BE49-F238E27FC236}">
                <a16:creationId xmlns:a16="http://schemas.microsoft.com/office/drawing/2014/main" id="{C282C923-47AF-DE49-AAA2-48C8A6F7081E}"/>
              </a:ext>
            </a:extLst>
          </p:cNvPr>
          <p:cNvSpPr/>
          <p:nvPr/>
        </p:nvSpPr>
        <p:spPr>
          <a:xfrm>
            <a:off x="2683262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44" name="Rectangle: Rounded Corners 29">
            <a:extLst>
              <a:ext uri="{FF2B5EF4-FFF2-40B4-BE49-F238E27FC236}">
                <a16:creationId xmlns:a16="http://schemas.microsoft.com/office/drawing/2014/main" id="{7B49D764-3866-8445-A308-BCEBEE4841B0}"/>
              </a:ext>
            </a:extLst>
          </p:cNvPr>
          <p:cNvSpPr/>
          <p:nvPr/>
        </p:nvSpPr>
        <p:spPr>
          <a:xfrm>
            <a:off x="3347027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45" name="Rectangle: Rounded Corners 29">
            <a:extLst>
              <a:ext uri="{FF2B5EF4-FFF2-40B4-BE49-F238E27FC236}">
                <a16:creationId xmlns:a16="http://schemas.microsoft.com/office/drawing/2014/main" id="{65AC5DFC-989C-514A-AFF4-496078BD83FF}"/>
              </a:ext>
            </a:extLst>
          </p:cNvPr>
          <p:cNvSpPr/>
          <p:nvPr/>
        </p:nvSpPr>
        <p:spPr>
          <a:xfrm>
            <a:off x="4041119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47" name="Rectangle: Rounded Corners 29">
            <a:extLst>
              <a:ext uri="{FF2B5EF4-FFF2-40B4-BE49-F238E27FC236}">
                <a16:creationId xmlns:a16="http://schemas.microsoft.com/office/drawing/2014/main" id="{AFDE3893-BA61-4E4B-874F-BAAFE8DC8323}"/>
              </a:ext>
            </a:extLst>
          </p:cNvPr>
          <p:cNvSpPr/>
          <p:nvPr/>
        </p:nvSpPr>
        <p:spPr>
          <a:xfrm>
            <a:off x="5151149" y="4904001"/>
            <a:ext cx="331883" cy="4099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PT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E8C4A4B-D6EE-7344-A5C8-9799363A0462}"/>
              </a:ext>
            </a:extLst>
          </p:cNvPr>
          <p:cNvCxnSpPr>
            <a:stCxn id="34" idx="2"/>
            <a:endCxn id="36" idx="0"/>
          </p:cNvCxnSpPr>
          <p:nvPr/>
        </p:nvCxnSpPr>
        <p:spPr bwMode="gray">
          <a:xfrm>
            <a:off x="3512969" y="3510699"/>
            <a:ext cx="860033" cy="216637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09CFFA-144A-1746-B32A-B75DFDF2E5F2}"/>
              </a:ext>
            </a:extLst>
          </p:cNvPr>
          <p:cNvCxnSpPr>
            <a:stCxn id="34" idx="2"/>
            <a:endCxn id="35" idx="0"/>
          </p:cNvCxnSpPr>
          <p:nvPr/>
        </p:nvCxnSpPr>
        <p:spPr bwMode="gray">
          <a:xfrm flipH="1">
            <a:off x="2641240" y="3510699"/>
            <a:ext cx="871729" cy="216637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876ABDE-317D-EE44-BE9F-FB450C14611A}"/>
              </a:ext>
            </a:extLst>
          </p:cNvPr>
          <p:cNvCxnSpPr>
            <a:stCxn id="35" idx="2"/>
          </p:cNvCxnSpPr>
          <p:nvPr/>
        </p:nvCxnSpPr>
        <p:spPr bwMode="gray">
          <a:xfrm flipH="1">
            <a:off x="1974386" y="4137275"/>
            <a:ext cx="666854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EC107E2-571D-A84B-B3C5-F49D13B0E919}"/>
              </a:ext>
            </a:extLst>
          </p:cNvPr>
          <p:cNvCxnSpPr>
            <a:stCxn id="35" idx="2"/>
            <a:endCxn id="38" idx="0"/>
          </p:cNvCxnSpPr>
          <p:nvPr/>
        </p:nvCxnSpPr>
        <p:spPr bwMode="gray">
          <a:xfrm>
            <a:off x="2641241" y="4137275"/>
            <a:ext cx="539846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5D97EB2-E49F-2746-B785-DA468888426B}"/>
              </a:ext>
            </a:extLst>
          </p:cNvPr>
          <p:cNvCxnSpPr>
            <a:stCxn id="37" idx="2"/>
            <a:endCxn id="41" idx="0"/>
          </p:cNvCxnSpPr>
          <p:nvPr/>
        </p:nvCxnSpPr>
        <p:spPr bwMode="gray">
          <a:xfrm flipH="1">
            <a:off x="1737078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5893B83-F89A-8C43-868A-F4BD7F51B95B}"/>
              </a:ext>
            </a:extLst>
          </p:cNvPr>
          <p:cNvCxnSpPr>
            <a:stCxn id="37" idx="2"/>
            <a:endCxn id="42" idx="0"/>
          </p:cNvCxnSpPr>
          <p:nvPr/>
        </p:nvCxnSpPr>
        <p:spPr bwMode="gray">
          <a:xfrm>
            <a:off x="2068960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CFCC861-F992-3244-9081-2E09486EC680}"/>
              </a:ext>
            </a:extLst>
          </p:cNvPr>
          <p:cNvCxnSpPr>
            <a:stCxn id="38" idx="2"/>
            <a:endCxn id="43" idx="0"/>
          </p:cNvCxnSpPr>
          <p:nvPr/>
        </p:nvCxnSpPr>
        <p:spPr bwMode="gray">
          <a:xfrm flipH="1">
            <a:off x="2849204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0BA9364-E148-ED43-A1DA-5322479FD107}"/>
              </a:ext>
            </a:extLst>
          </p:cNvPr>
          <p:cNvCxnSpPr>
            <a:cxnSpLocks/>
            <a:stCxn id="39" idx="2"/>
            <a:endCxn id="44" idx="0"/>
          </p:cNvCxnSpPr>
          <p:nvPr/>
        </p:nvCxnSpPr>
        <p:spPr bwMode="gray">
          <a:xfrm flipH="1">
            <a:off x="3512970" y="4771149"/>
            <a:ext cx="36011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B699C42-17C3-0640-BC33-0FE79BAE52D3}"/>
              </a:ext>
            </a:extLst>
          </p:cNvPr>
          <p:cNvCxnSpPr>
            <a:stCxn id="39" idx="2"/>
            <a:endCxn id="45" idx="0"/>
          </p:cNvCxnSpPr>
          <p:nvPr/>
        </p:nvCxnSpPr>
        <p:spPr bwMode="gray">
          <a:xfrm>
            <a:off x="3873082" y="4771149"/>
            <a:ext cx="333978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0F57B8-A1E2-2849-A868-D9184E842345}"/>
              </a:ext>
            </a:extLst>
          </p:cNvPr>
          <p:cNvCxnSpPr>
            <a:stCxn id="40" idx="2"/>
            <a:endCxn id="47" idx="0"/>
          </p:cNvCxnSpPr>
          <p:nvPr/>
        </p:nvCxnSpPr>
        <p:spPr bwMode="gray">
          <a:xfrm>
            <a:off x="4985208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5C98966-84FC-C74A-A7BF-4B793C308296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 bwMode="gray">
          <a:xfrm flipH="1">
            <a:off x="3873081" y="4137275"/>
            <a:ext cx="499920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3F537DC-0BDF-1147-A6F6-59378D3E027B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 bwMode="gray">
          <a:xfrm>
            <a:off x="4373001" y="4137275"/>
            <a:ext cx="612207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3" name="Rectangle: Rounded Corners 29">
            <a:extLst>
              <a:ext uri="{FF2B5EF4-FFF2-40B4-BE49-F238E27FC236}">
                <a16:creationId xmlns:a16="http://schemas.microsoft.com/office/drawing/2014/main" id="{51BDC7B9-16C9-FE40-A71A-39E42AAE2DCA}"/>
              </a:ext>
            </a:extLst>
          </p:cNvPr>
          <p:cNvSpPr/>
          <p:nvPr/>
        </p:nvSpPr>
        <p:spPr>
          <a:xfrm>
            <a:off x="8250808" y="310075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64" name="Rectangle: Rounded Corners 29">
            <a:extLst>
              <a:ext uri="{FF2B5EF4-FFF2-40B4-BE49-F238E27FC236}">
                <a16:creationId xmlns:a16="http://schemas.microsoft.com/office/drawing/2014/main" id="{8F658490-0325-A946-B851-BF3CE854B04C}"/>
              </a:ext>
            </a:extLst>
          </p:cNvPr>
          <p:cNvSpPr/>
          <p:nvPr/>
        </p:nvSpPr>
        <p:spPr>
          <a:xfrm>
            <a:off x="7379079" y="3727335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DE89FBAF-6B00-7B42-AB20-BF9FDA304F1B}"/>
              </a:ext>
            </a:extLst>
          </p:cNvPr>
          <p:cNvSpPr/>
          <p:nvPr/>
        </p:nvSpPr>
        <p:spPr>
          <a:xfrm>
            <a:off x="9110841" y="3727335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66" name="Rectangle: Rounded Corners 29">
            <a:extLst>
              <a:ext uri="{FF2B5EF4-FFF2-40B4-BE49-F238E27FC236}">
                <a16:creationId xmlns:a16="http://schemas.microsoft.com/office/drawing/2014/main" id="{3F01AF3D-927E-7F45-95D4-18D7056254F7}"/>
              </a:ext>
            </a:extLst>
          </p:cNvPr>
          <p:cNvSpPr/>
          <p:nvPr/>
        </p:nvSpPr>
        <p:spPr>
          <a:xfrm>
            <a:off x="6806799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67" name="Rectangle: Rounded Corners 29">
            <a:extLst>
              <a:ext uri="{FF2B5EF4-FFF2-40B4-BE49-F238E27FC236}">
                <a16:creationId xmlns:a16="http://schemas.microsoft.com/office/drawing/2014/main" id="{03387D8A-849B-384D-8CB5-6F974ACFE85E}"/>
              </a:ext>
            </a:extLst>
          </p:cNvPr>
          <p:cNvSpPr/>
          <p:nvPr/>
        </p:nvSpPr>
        <p:spPr>
          <a:xfrm>
            <a:off x="7918926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68" name="Rectangle: Rounded Corners 29">
            <a:extLst>
              <a:ext uri="{FF2B5EF4-FFF2-40B4-BE49-F238E27FC236}">
                <a16:creationId xmlns:a16="http://schemas.microsoft.com/office/drawing/2014/main" id="{60676639-33EB-5143-A07E-511FB2552597}"/>
              </a:ext>
            </a:extLst>
          </p:cNvPr>
          <p:cNvSpPr/>
          <p:nvPr/>
        </p:nvSpPr>
        <p:spPr>
          <a:xfrm>
            <a:off x="8610921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69" name="Rectangle: Rounded Corners 29">
            <a:extLst>
              <a:ext uri="{FF2B5EF4-FFF2-40B4-BE49-F238E27FC236}">
                <a16:creationId xmlns:a16="http://schemas.microsoft.com/office/drawing/2014/main" id="{0CF07FCD-5C6B-D940-8E6D-F37D38B1044E}"/>
              </a:ext>
            </a:extLst>
          </p:cNvPr>
          <p:cNvSpPr/>
          <p:nvPr/>
        </p:nvSpPr>
        <p:spPr>
          <a:xfrm>
            <a:off x="9723048" y="4361209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70" name="Rectangle: Rounded Corners 29">
            <a:extLst>
              <a:ext uri="{FF2B5EF4-FFF2-40B4-BE49-F238E27FC236}">
                <a16:creationId xmlns:a16="http://schemas.microsoft.com/office/drawing/2014/main" id="{742962DF-6F90-5540-A8DA-C70137D6DBE2}"/>
              </a:ext>
            </a:extLst>
          </p:cNvPr>
          <p:cNvSpPr/>
          <p:nvPr/>
        </p:nvSpPr>
        <p:spPr>
          <a:xfrm>
            <a:off x="6474917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71" name="Rectangle: Rounded Corners 29">
            <a:extLst>
              <a:ext uri="{FF2B5EF4-FFF2-40B4-BE49-F238E27FC236}">
                <a16:creationId xmlns:a16="http://schemas.microsoft.com/office/drawing/2014/main" id="{2DD3AD45-6220-0548-BA24-3E9C9379F12D}"/>
              </a:ext>
            </a:extLst>
          </p:cNvPr>
          <p:cNvSpPr/>
          <p:nvPr/>
        </p:nvSpPr>
        <p:spPr>
          <a:xfrm>
            <a:off x="7138682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72" name="Rectangle: Rounded Corners 29">
            <a:extLst>
              <a:ext uri="{FF2B5EF4-FFF2-40B4-BE49-F238E27FC236}">
                <a16:creationId xmlns:a16="http://schemas.microsoft.com/office/drawing/2014/main" id="{E8EF7EF0-4275-664F-BBE7-5E8F2CFCF0CE}"/>
              </a:ext>
            </a:extLst>
          </p:cNvPr>
          <p:cNvSpPr/>
          <p:nvPr/>
        </p:nvSpPr>
        <p:spPr>
          <a:xfrm>
            <a:off x="7587043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73" name="Rectangle: Rounded Corners 29">
            <a:extLst>
              <a:ext uri="{FF2B5EF4-FFF2-40B4-BE49-F238E27FC236}">
                <a16:creationId xmlns:a16="http://schemas.microsoft.com/office/drawing/2014/main" id="{738F2FD4-D4E4-6345-90D7-44CDC27F8558}"/>
              </a:ext>
            </a:extLst>
          </p:cNvPr>
          <p:cNvSpPr/>
          <p:nvPr/>
        </p:nvSpPr>
        <p:spPr>
          <a:xfrm>
            <a:off x="8250808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74" name="Rectangle: Rounded Corners 29">
            <a:extLst>
              <a:ext uri="{FF2B5EF4-FFF2-40B4-BE49-F238E27FC236}">
                <a16:creationId xmlns:a16="http://schemas.microsoft.com/office/drawing/2014/main" id="{BD9A59D1-E44F-A347-B805-FF23B03F976E}"/>
              </a:ext>
            </a:extLst>
          </p:cNvPr>
          <p:cNvSpPr/>
          <p:nvPr/>
        </p:nvSpPr>
        <p:spPr>
          <a:xfrm>
            <a:off x="8944899" y="4904001"/>
            <a:ext cx="331883" cy="4099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76" name="Rectangle: Rounded Corners 29">
            <a:extLst>
              <a:ext uri="{FF2B5EF4-FFF2-40B4-BE49-F238E27FC236}">
                <a16:creationId xmlns:a16="http://schemas.microsoft.com/office/drawing/2014/main" id="{DB46A0DE-B98A-3544-8153-ED8D7F26F681}"/>
              </a:ext>
            </a:extLst>
          </p:cNvPr>
          <p:cNvSpPr/>
          <p:nvPr/>
        </p:nvSpPr>
        <p:spPr>
          <a:xfrm>
            <a:off x="10054930" y="4904001"/>
            <a:ext cx="331883" cy="409939"/>
          </a:xfrm>
          <a:prstGeom prst="roundRect">
            <a:avLst/>
          </a:prstGeom>
          <a:pattFill prst="pct60">
            <a:fgClr>
              <a:srgbClr val="C00000"/>
            </a:fgClr>
            <a:bgClr>
              <a:schemeClr val="bg1"/>
            </a:bgClr>
          </a:pattFill>
          <a:ln>
            <a:noFill/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PT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1B88F5E-1CD6-1548-A8DA-51957B7E5896}"/>
              </a:ext>
            </a:extLst>
          </p:cNvPr>
          <p:cNvCxnSpPr>
            <a:stCxn id="63" idx="2"/>
            <a:endCxn id="65" idx="0"/>
          </p:cNvCxnSpPr>
          <p:nvPr/>
        </p:nvCxnSpPr>
        <p:spPr bwMode="gray">
          <a:xfrm>
            <a:off x="8416750" y="3510699"/>
            <a:ext cx="860033" cy="216637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80E08A7-458B-B44F-8A02-FDA030FB3B9C}"/>
              </a:ext>
            </a:extLst>
          </p:cNvPr>
          <p:cNvCxnSpPr>
            <a:stCxn id="63" idx="2"/>
            <a:endCxn id="64" idx="0"/>
          </p:cNvCxnSpPr>
          <p:nvPr/>
        </p:nvCxnSpPr>
        <p:spPr bwMode="gray">
          <a:xfrm flipH="1">
            <a:off x="7545021" y="3510699"/>
            <a:ext cx="871729" cy="216637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7EF2112-DCB4-2142-9B96-D3CF4A6AB187}"/>
              </a:ext>
            </a:extLst>
          </p:cNvPr>
          <p:cNvCxnSpPr>
            <a:stCxn id="64" idx="2"/>
          </p:cNvCxnSpPr>
          <p:nvPr/>
        </p:nvCxnSpPr>
        <p:spPr bwMode="gray">
          <a:xfrm flipH="1">
            <a:off x="6878166" y="4137275"/>
            <a:ext cx="666854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B14A9BD-E998-A941-97FB-02CB9ED9BBFC}"/>
              </a:ext>
            </a:extLst>
          </p:cNvPr>
          <p:cNvCxnSpPr>
            <a:stCxn id="64" idx="2"/>
            <a:endCxn id="67" idx="0"/>
          </p:cNvCxnSpPr>
          <p:nvPr/>
        </p:nvCxnSpPr>
        <p:spPr bwMode="gray">
          <a:xfrm>
            <a:off x="7545021" y="4137275"/>
            <a:ext cx="539846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2F74218-9C3F-8C48-AB5D-A95ED3BAED66}"/>
              </a:ext>
            </a:extLst>
          </p:cNvPr>
          <p:cNvCxnSpPr>
            <a:stCxn id="66" idx="2"/>
            <a:endCxn id="70" idx="0"/>
          </p:cNvCxnSpPr>
          <p:nvPr/>
        </p:nvCxnSpPr>
        <p:spPr bwMode="gray">
          <a:xfrm flipH="1">
            <a:off x="6640858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FA6C22B-06B9-E14B-80DA-DE3F593FEA9A}"/>
              </a:ext>
            </a:extLst>
          </p:cNvPr>
          <p:cNvCxnSpPr>
            <a:stCxn id="66" idx="2"/>
            <a:endCxn id="71" idx="0"/>
          </p:cNvCxnSpPr>
          <p:nvPr/>
        </p:nvCxnSpPr>
        <p:spPr bwMode="gray">
          <a:xfrm>
            <a:off x="6972741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FA3BD03-26CA-F84B-AEB1-B497A4BA92D9}"/>
              </a:ext>
            </a:extLst>
          </p:cNvPr>
          <p:cNvCxnSpPr>
            <a:stCxn id="67" idx="2"/>
            <a:endCxn id="72" idx="0"/>
          </p:cNvCxnSpPr>
          <p:nvPr/>
        </p:nvCxnSpPr>
        <p:spPr bwMode="gray">
          <a:xfrm flipH="1">
            <a:off x="7752985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7EC3421-1394-2B41-B700-6640173EDE15}"/>
              </a:ext>
            </a:extLst>
          </p:cNvPr>
          <p:cNvCxnSpPr>
            <a:cxnSpLocks/>
            <a:stCxn id="68" idx="2"/>
            <a:endCxn id="73" idx="0"/>
          </p:cNvCxnSpPr>
          <p:nvPr/>
        </p:nvCxnSpPr>
        <p:spPr bwMode="gray">
          <a:xfrm flipH="1">
            <a:off x="8416750" y="4771149"/>
            <a:ext cx="36011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CF794DC-7855-A242-A99D-50AE2C287485}"/>
              </a:ext>
            </a:extLst>
          </p:cNvPr>
          <p:cNvCxnSpPr>
            <a:stCxn id="68" idx="2"/>
            <a:endCxn id="74" idx="0"/>
          </p:cNvCxnSpPr>
          <p:nvPr/>
        </p:nvCxnSpPr>
        <p:spPr bwMode="gray">
          <a:xfrm>
            <a:off x="8776862" y="4771149"/>
            <a:ext cx="333978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10F007F-5E90-AE42-8917-19035DEE143C}"/>
              </a:ext>
            </a:extLst>
          </p:cNvPr>
          <p:cNvCxnSpPr>
            <a:stCxn id="69" idx="2"/>
            <a:endCxn id="76" idx="0"/>
          </p:cNvCxnSpPr>
          <p:nvPr/>
        </p:nvCxnSpPr>
        <p:spPr bwMode="gray">
          <a:xfrm>
            <a:off x="9888988" y="4771149"/>
            <a:ext cx="331883" cy="13285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161B42E-C512-0A4C-9DE6-DCD46CC8076A}"/>
              </a:ext>
            </a:extLst>
          </p:cNvPr>
          <p:cNvCxnSpPr>
            <a:cxnSpLocks/>
            <a:stCxn id="65" idx="2"/>
            <a:endCxn id="68" idx="0"/>
          </p:cNvCxnSpPr>
          <p:nvPr/>
        </p:nvCxnSpPr>
        <p:spPr bwMode="gray">
          <a:xfrm flipH="1">
            <a:off x="8776862" y="4137275"/>
            <a:ext cx="499920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623C741-588C-BB45-BD0C-4E35D98D9C75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 bwMode="gray">
          <a:xfrm>
            <a:off x="9276781" y="4137275"/>
            <a:ext cx="612207" cy="22393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2953D6D-3B58-8F4E-9BFE-146433619E5C}"/>
              </a:ext>
            </a:extLst>
          </p:cNvPr>
          <p:cNvSpPr txBox="1"/>
          <p:nvPr/>
        </p:nvSpPr>
        <p:spPr>
          <a:xfrm>
            <a:off x="3015144" y="2624687"/>
            <a:ext cx="1133349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tx2"/>
                </a:solidFill>
              </a:rPr>
              <a:t>Replica 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B2951F5-69FF-EE45-A8C3-3F7A36EFBCDA}"/>
              </a:ext>
            </a:extLst>
          </p:cNvPr>
          <p:cNvSpPr txBox="1"/>
          <p:nvPr/>
        </p:nvSpPr>
        <p:spPr>
          <a:xfrm>
            <a:off x="7916988" y="2624687"/>
            <a:ext cx="1181426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tx2"/>
                </a:solidFill>
              </a:rPr>
              <a:t>Replica 2</a:t>
            </a:r>
          </a:p>
        </p:txBody>
      </p:sp>
    </p:spTree>
    <p:extLst>
      <p:ext uri="{BB962C8B-B14F-4D97-AF65-F5344CB8AC3E}">
        <p14:creationId xmlns:p14="http://schemas.microsoft.com/office/powerpoint/2010/main" val="6621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1A65D-E900-6448-B103-F9A44CF2AAF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Mitosis eagerly keeps replicas consistent on update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A0181F81-C180-4B86-9500-E7A2BA02BFF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Correctness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C9016-D893-1E46-B478-A781D4298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Consistent Updates to Page-Table Replicas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5B5D4-FF69-8042-9C9B-DBC1C537B6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211C2C-0330-45BA-B508-9301C5658A9C}"/>
              </a:ext>
            </a:extLst>
          </p:cNvPr>
          <p:cNvGrpSpPr/>
          <p:nvPr/>
        </p:nvGrpSpPr>
        <p:grpSpPr>
          <a:xfrm>
            <a:off x="10731615" y="76707"/>
            <a:ext cx="1371600" cy="1371600"/>
            <a:chOff x="9980076" y="365923"/>
            <a:chExt cx="1929897" cy="19696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0B5649-36F4-B446-AF94-BE6BA40463AF}"/>
                </a:ext>
              </a:extLst>
            </p:cNvPr>
            <p:cNvSpPr/>
            <p:nvPr/>
          </p:nvSpPr>
          <p:spPr>
            <a:xfrm>
              <a:off x="9980076" y="365923"/>
              <a:ext cx="1929897" cy="1969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DE2183E-3809-DC43-B90A-63B7BEE1F3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385263" y="780533"/>
              <a:ext cx="1119523" cy="1140385"/>
            </a:xfrm>
            <a:custGeom>
              <a:avLst/>
              <a:gdLst>
                <a:gd name="T0" fmla="*/ 267 w 392"/>
                <a:gd name="T1" fmla="*/ 399 h 399"/>
                <a:gd name="T2" fmla="*/ 127 w 392"/>
                <a:gd name="T3" fmla="*/ 377 h 399"/>
                <a:gd name="T4" fmla="*/ 146 w 392"/>
                <a:gd name="T5" fmla="*/ 345 h 399"/>
                <a:gd name="T6" fmla="*/ 250 w 392"/>
                <a:gd name="T7" fmla="*/ 366 h 399"/>
                <a:gd name="T8" fmla="*/ 71 w 392"/>
                <a:gd name="T9" fmla="*/ 179 h 399"/>
                <a:gd name="T10" fmla="*/ 107 w 392"/>
                <a:gd name="T11" fmla="*/ 95 h 399"/>
                <a:gd name="T12" fmla="*/ 89 w 392"/>
                <a:gd name="T13" fmla="*/ 63 h 399"/>
                <a:gd name="T14" fmla="*/ 35 w 392"/>
                <a:gd name="T15" fmla="*/ 173 h 399"/>
                <a:gd name="T16" fmla="*/ 286 w 392"/>
                <a:gd name="T17" fmla="*/ 97 h 399"/>
                <a:gd name="T18" fmla="*/ 322 w 392"/>
                <a:gd name="T19" fmla="*/ 180 h 399"/>
                <a:gd name="T20" fmla="*/ 358 w 392"/>
                <a:gd name="T21" fmla="*/ 173 h 399"/>
                <a:gd name="T22" fmla="*/ 305 w 392"/>
                <a:gd name="T23" fmla="*/ 65 h 399"/>
                <a:gd name="T24" fmla="*/ 286 w 392"/>
                <a:gd name="T25" fmla="*/ 97 h 399"/>
                <a:gd name="T26" fmla="*/ 196 w 392"/>
                <a:gd name="T27" fmla="*/ 0 h 399"/>
                <a:gd name="T28" fmla="*/ 196 w 392"/>
                <a:gd name="T29" fmla="*/ 140 h 399"/>
                <a:gd name="T30" fmla="*/ 234 w 392"/>
                <a:gd name="T31" fmla="*/ 102 h 399"/>
                <a:gd name="T32" fmla="*/ 158 w 392"/>
                <a:gd name="T33" fmla="*/ 118 h 399"/>
                <a:gd name="T34" fmla="*/ 234 w 392"/>
                <a:gd name="T35" fmla="*/ 34 h 399"/>
                <a:gd name="T36" fmla="*/ 158 w 392"/>
                <a:gd name="T37" fmla="*/ 51 h 399"/>
                <a:gd name="T38" fmla="*/ 234 w 392"/>
                <a:gd name="T39" fmla="*/ 34 h 399"/>
                <a:gd name="T40" fmla="*/ 234 w 392"/>
                <a:gd name="T41" fmla="*/ 84 h 399"/>
                <a:gd name="T42" fmla="*/ 158 w 392"/>
                <a:gd name="T43" fmla="*/ 68 h 399"/>
                <a:gd name="T44" fmla="*/ 196 w 392"/>
                <a:gd name="T45" fmla="*/ 23 h 399"/>
                <a:gd name="T46" fmla="*/ 163 w 392"/>
                <a:gd name="T47" fmla="*/ 19 h 399"/>
                <a:gd name="T48" fmla="*/ 0 w 392"/>
                <a:gd name="T49" fmla="*/ 329 h 399"/>
                <a:gd name="T50" fmla="*/ 109 w 392"/>
                <a:gd name="T51" fmla="*/ 228 h 399"/>
                <a:gd name="T52" fmla="*/ 54 w 392"/>
                <a:gd name="T53" fmla="*/ 248 h 399"/>
                <a:gd name="T54" fmla="*/ 54 w 392"/>
                <a:gd name="T55" fmla="*/ 266 h 399"/>
                <a:gd name="T56" fmla="*/ 16 w 392"/>
                <a:gd name="T57" fmla="*/ 294 h 399"/>
                <a:gd name="T58" fmla="*/ 93 w 392"/>
                <a:gd name="T59" fmla="*/ 277 h 399"/>
                <a:gd name="T60" fmla="*/ 16 w 392"/>
                <a:gd name="T61" fmla="*/ 294 h 399"/>
                <a:gd name="T62" fmla="*/ 87 w 392"/>
                <a:gd name="T63" fmla="*/ 228 h 399"/>
                <a:gd name="T64" fmla="*/ 93 w 392"/>
                <a:gd name="T65" fmla="*/ 327 h 399"/>
                <a:gd name="T66" fmla="*/ 16 w 392"/>
                <a:gd name="T67" fmla="*/ 311 h 399"/>
                <a:gd name="T68" fmla="*/ 93 w 392"/>
                <a:gd name="T69" fmla="*/ 327 h 399"/>
                <a:gd name="T70" fmla="*/ 338 w 392"/>
                <a:gd name="T71" fmla="*/ 349 h 399"/>
                <a:gd name="T72" fmla="*/ 338 w 392"/>
                <a:gd name="T73" fmla="*/ 209 h 399"/>
                <a:gd name="T74" fmla="*/ 338 w 392"/>
                <a:gd name="T75" fmla="*/ 299 h 399"/>
                <a:gd name="T76" fmla="*/ 338 w 392"/>
                <a:gd name="T77" fmla="*/ 282 h 399"/>
                <a:gd name="T78" fmla="*/ 376 w 392"/>
                <a:gd name="T79" fmla="*/ 243 h 399"/>
                <a:gd name="T80" fmla="*/ 299 w 392"/>
                <a:gd name="T81" fmla="*/ 260 h 399"/>
                <a:gd name="T82" fmla="*/ 376 w 392"/>
                <a:gd name="T83" fmla="*/ 243 h 399"/>
                <a:gd name="T84" fmla="*/ 370 w 392"/>
                <a:gd name="T85" fmla="*/ 228 h 399"/>
                <a:gd name="T86" fmla="*/ 376 w 392"/>
                <a:gd name="T87" fmla="*/ 327 h 399"/>
                <a:gd name="T88" fmla="*/ 299 w 392"/>
                <a:gd name="T89" fmla="*/ 311 h 399"/>
                <a:gd name="T90" fmla="*/ 376 w 392"/>
                <a:gd name="T91" fmla="*/ 327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2" h="399">
                  <a:moveTo>
                    <a:pt x="241" y="347"/>
                  </a:moveTo>
                  <a:cubicBezTo>
                    <a:pt x="280" y="360"/>
                    <a:pt x="280" y="360"/>
                    <a:pt x="280" y="360"/>
                  </a:cubicBezTo>
                  <a:cubicBezTo>
                    <a:pt x="267" y="399"/>
                    <a:pt x="267" y="399"/>
                    <a:pt x="267" y="399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38" y="388"/>
                    <a:pt x="217" y="392"/>
                    <a:pt x="196" y="392"/>
                  </a:cubicBezTo>
                  <a:cubicBezTo>
                    <a:pt x="172" y="392"/>
                    <a:pt x="149" y="387"/>
                    <a:pt x="127" y="377"/>
                  </a:cubicBezTo>
                  <a:cubicBezTo>
                    <a:pt x="117" y="395"/>
                    <a:pt x="117" y="395"/>
                    <a:pt x="117" y="395"/>
                  </a:cubicBezTo>
                  <a:cubicBezTo>
                    <a:pt x="106" y="356"/>
                    <a:pt x="106" y="356"/>
                    <a:pt x="106" y="356"/>
                  </a:cubicBezTo>
                  <a:cubicBezTo>
                    <a:pt x="146" y="345"/>
                    <a:pt x="146" y="345"/>
                    <a:pt x="146" y="345"/>
                  </a:cubicBezTo>
                  <a:cubicBezTo>
                    <a:pt x="135" y="363"/>
                    <a:pt x="135" y="363"/>
                    <a:pt x="135" y="363"/>
                  </a:cubicBezTo>
                  <a:cubicBezTo>
                    <a:pt x="154" y="371"/>
                    <a:pt x="175" y="376"/>
                    <a:pt x="196" y="376"/>
                  </a:cubicBezTo>
                  <a:cubicBezTo>
                    <a:pt x="215" y="376"/>
                    <a:pt x="233" y="372"/>
                    <a:pt x="250" y="366"/>
                  </a:cubicBezTo>
                  <a:lnTo>
                    <a:pt x="241" y="347"/>
                  </a:lnTo>
                  <a:close/>
                  <a:moveTo>
                    <a:pt x="37" y="203"/>
                  </a:moveTo>
                  <a:cubicBezTo>
                    <a:pt x="71" y="179"/>
                    <a:pt x="71" y="179"/>
                    <a:pt x="71" y="179"/>
                  </a:cubicBezTo>
                  <a:cubicBezTo>
                    <a:pt x="51" y="176"/>
                    <a:pt x="51" y="176"/>
                    <a:pt x="51" y="176"/>
                  </a:cubicBezTo>
                  <a:cubicBezTo>
                    <a:pt x="56" y="158"/>
                    <a:pt x="64" y="141"/>
                    <a:pt x="75" y="126"/>
                  </a:cubicBezTo>
                  <a:cubicBezTo>
                    <a:pt x="84" y="114"/>
                    <a:pt x="95" y="104"/>
                    <a:pt x="107" y="95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28" y="73"/>
                    <a:pt x="128" y="73"/>
                    <a:pt x="128" y="7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85" y="91"/>
                    <a:pt x="73" y="103"/>
                    <a:pt x="63" y="117"/>
                  </a:cubicBezTo>
                  <a:cubicBezTo>
                    <a:pt x="50" y="133"/>
                    <a:pt x="40" y="152"/>
                    <a:pt x="35" y="173"/>
                  </a:cubicBezTo>
                  <a:cubicBezTo>
                    <a:pt x="14" y="169"/>
                    <a:pt x="14" y="169"/>
                    <a:pt x="14" y="169"/>
                  </a:cubicBezTo>
                  <a:lnTo>
                    <a:pt x="37" y="203"/>
                  </a:lnTo>
                  <a:close/>
                  <a:moveTo>
                    <a:pt x="286" y="97"/>
                  </a:moveTo>
                  <a:cubicBezTo>
                    <a:pt x="296" y="104"/>
                    <a:pt x="305" y="112"/>
                    <a:pt x="313" y="121"/>
                  </a:cubicBezTo>
                  <a:cubicBezTo>
                    <a:pt x="326" y="137"/>
                    <a:pt x="336" y="156"/>
                    <a:pt x="342" y="176"/>
                  </a:cubicBezTo>
                  <a:cubicBezTo>
                    <a:pt x="322" y="180"/>
                    <a:pt x="322" y="180"/>
                    <a:pt x="322" y="180"/>
                  </a:cubicBezTo>
                  <a:cubicBezTo>
                    <a:pt x="356" y="203"/>
                    <a:pt x="356" y="203"/>
                    <a:pt x="356" y="203"/>
                  </a:cubicBezTo>
                  <a:cubicBezTo>
                    <a:pt x="379" y="169"/>
                    <a:pt x="379" y="169"/>
                    <a:pt x="379" y="169"/>
                  </a:cubicBezTo>
                  <a:cubicBezTo>
                    <a:pt x="358" y="173"/>
                    <a:pt x="358" y="173"/>
                    <a:pt x="358" y="173"/>
                  </a:cubicBezTo>
                  <a:cubicBezTo>
                    <a:pt x="351" y="150"/>
                    <a:pt x="340" y="129"/>
                    <a:pt x="325" y="111"/>
                  </a:cubicBezTo>
                  <a:cubicBezTo>
                    <a:pt x="316" y="100"/>
                    <a:pt x="306" y="91"/>
                    <a:pt x="295" y="83"/>
                  </a:cubicBezTo>
                  <a:cubicBezTo>
                    <a:pt x="305" y="65"/>
                    <a:pt x="305" y="65"/>
                    <a:pt x="305" y="65"/>
                  </a:cubicBezTo>
                  <a:cubicBezTo>
                    <a:pt x="265" y="75"/>
                    <a:pt x="265" y="75"/>
                    <a:pt x="265" y="75"/>
                  </a:cubicBezTo>
                  <a:cubicBezTo>
                    <a:pt x="276" y="115"/>
                    <a:pt x="276" y="115"/>
                    <a:pt x="276" y="115"/>
                  </a:cubicBezTo>
                  <a:lnTo>
                    <a:pt x="286" y="97"/>
                  </a:lnTo>
                  <a:close/>
                  <a:moveTo>
                    <a:pt x="142" y="120"/>
                  </a:moveTo>
                  <a:cubicBezTo>
                    <a:pt x="142" y="19"/>
                    <a:pt x="142" y="19"/>
                    <a:pt x="142" y="19"/>
                  </a:cubicBezTo>
                  <a:cubicBezTo>
                    <a:pt x="142" y="1"/>
                    <a:pt x="183" y="0"/>
                    <a:pt x="196" y="0"/>
                  </a:cubicBezTo>
                  <a:cubicBezTo>
                    <a:pt x="209" y="0"/>
                    <a:pt x="250" y="1"/>
                    <a:pt x="250" y="19"/>
                  </a:cubicBezTo>
                  <a:cubicBezTo>
                    <a:pt x="250" y="120"/>
                    <a:pt x="250" y="120"/>
                    <a:pt x="250" y="120"/>
                  </a:cubicBezTo>
                  <a:cubicBezTo>
                    <a:pt x="250" y="139"/>
                    <a:pt x="209" y="140"/>
                    <a:pt x="196" y="140"/>
                  </a:cubicBezTo>
                  <a:cubicBezTo>
                    <a:pt x="183" y="140"/>
                    <a:pt x="142" y="139"/>
                    <a:pt x="142" y="120"/>
                  </a:cubicBezTo>
                  <a:close/>
                  <a:moveTo>
                    <a:pt x="234" y="118"/>
                  </a:moveTo>
                  <a:cubicBezTo>
                    <a:pt x="234" y="102"/>
                    <a:pt x="234" y="102"/>
                    <a:pt x="234" y="102"/>
                  </a:cubicBezTo>
                  <a:cubicBezTo>
                    <a:pt x="221" y="106"/>
                    <a:pt x="204" y="106"/>
                    <a:pt x="196" y="106"/>
                  </a:cubicBezTo>
                  <a:cubicBezTo>
                    <a:pt x="188" y="106"/>
                    <a:pt x="171" y="106"/>
                    <a:pt x="158" y="102"/>
                  </a:cubicBezTo>
                  <a:cubicBezTo>
                    <a:pt x="158" y="118"/>
                    <a:pt x="158" y="118"/>
                    <a:pt x="158" y="118"/>
                  </a:cubicBezTo>
                  <a:cubicBezTo>
                    <a:pt x="162" y="120"/>
                    <a:pt x="175" y="124"/>
                    <a:pt x="196" y="124"/>
                  </a:cubicBezTo>
                  <a:cubicBezTo>
                    <a:pt x="217" y="124"/>
                    <a:pt x="230" y="120"/>
                    <a:pt x="234" y="118"/>
                  </a:cubicBezTo>
                  <a:close/>
                  <a:moveTo>
                    <a:pt x="234" y="34"/>
                  </a:moveTo>
                  <a:cubicBezTo>
                    <a:pt x="221" y="39"/>
                    <a:pt x="204" y="39"/>
                    <a:pt x="196" y="39"/>
                  </a:cubicBezTo>
                  <a:cubicBezTo>
                    <a:pt x="188" y="39"/>
                    <a:pt x="171" y="39"/>
                    <a:pt x="158" y="34"/>
                  </a:cubicBezTo>
                  <a:cubicBezTo>
                    <a:pt x="158" y="51"/>
                    <a:pt x="158" y="51"/>
                    <a:pt x="158" y="51"/>
                  </a:cubicBezTo>
                  <a:cubicBezTo>
                    <a:pt x="162" y="53"/>
                    <a:pt x="175" y="57"/>
                    <a:pt x="196" y="57"/>
                  </a:cubicBezTo>
                  <a:cubicBezTo>
                    <a:pt x="217" y="57"/>
                    <a:pt x="230" y="53"/>
                    <a:pt x="234" y="51"/>
                  </a:cubicBezTo>
                  <a:lnTo>
                    <a:pt x="234" y="34"/>
                  </a:lnTo>
                  <a:close/>
                  <a:moveTo>
                    <a:pt x="158" y="84"/>
                  </a:moveTo>
                  <a:cubicBezTo>
                    <a:pt x="162" y="87"/>
                    <a:pt x="175" y="90"/>
                    <a:pt x="196" y="90"/>
                  </a:cubicBezTo>
                  <a:cubicBezTo>
                    <a:pt x="217" y="90"/>
                    <a:pt x="230" y="87"/>
                    <a:pt x="234" y="84"/>
                  </a:cubicBezTo>
                  <a:cubicBezTo>
                    <a:pt x="234" y="68"/>
                    <a:pt x="234" y="68"/>
                    <a:pt x="234" y="68"/>
                  </a:cubicBezTo>
                  <a:cubicBezTo>
                    <a:pt x="221" y="72"/>
                    <a:pt x="204" y="73"/>
                    <a:pt x="196" y="73"/>
                  </a:cubicBezTo>
                  <a:cubicBezTo>
                    <a:pt x="188" y="73"/>
                    <a:pt x="171" y="72"/>
                    <a:pt x="158" y="68"/>
                  </a:cubicBezTo>
                  <a:lnTo>
                    <a:pt x="158" y="84"/>
                  </a:lnTo>
                  <a:close/>
                  <a:moveTo>
                    <a:pt x="163" y="19"/>
                  </a:moveTo>
                  <a:cubicBezTo>
                    <a:pt x="170" y="21"/>
                    <a:pt x="181" y="23"/>
                    <a:pt x="196" y="23"/>
                  </a:cubicBezTo>
                  <a:cubicBezTo>
                    <a:pt x="211" y="23"/>
                    <a:pt x="222" y="21"/>
                    <a:pt x="229" y="19"/>
                  </a:cubicBezTo>
                  <a:cubicBezTo>
                    <a:pt x="222" y="17"/>
                    <a:pt x="211" y="16"/>
                    <a:pt x="196" y="16"/>
                  </a:cubicBezTo>
                  <a:cubicBezTo>
                    <a:pt x="181" y="16"/>
                    <a:pt x="170" y="17"/>
                    <a:pt x="163" y="19"/>
                  </a:cubicBezTo>
                  <a:close/>
                  <a:moveTo>
                    <a:pt x="109" y="329"/>
                  </a:moveTo>
                  <a:cubicBezTo>
                    <a:pt x="109" y="348"/>
                    <a:pt x="67" y="349"/>
                    <a:pt x="54" y="349"/>
                  </a:cubicBezTo>
                  <a:cubicBezTo>
                    <a:pt x="42" y="349"/>
                    <a:pt x="0" y="348"/>
                    <a:pt x="0" y="329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210"/>
                    <a:pt x="42" y="209"/>
                    <a:pt x="54" y="209"/>
                  </a:cubicBezTo>
                  <a:cubicBezTo>
                    <a:pt x="67" y="209"/>
                    <a:pt x="109" y="210"/>
                    <a:pt x="109" y="228"/>
                  </a:cubicBezTo>
                  <a:lnTo>
                    <a:pt x="109" y="329"/>
                  </a:lnTo>
                  <a:close/>
                  <a:moveTo>
                    <a:pt x="93" y="243"/>
                  </a:moveTo>
                  <a:cubicBezTo>
                    <a:pt x="80" y="248"/>
                    <a:pt x="62" y="248"/>
                    <a:pt x="54" y="248"/>
                  </a:cubicBezTo>
                  <a:cubicBezTo>
                    <a:pt x="47" y="248"/>
                    <a:pt x="29" y="248"/>
                    <a:pt x="16" y="243"/>
                  </a:cubicBezTo>
                  <a:cubicBezTo>
                    <a:pt x="16" y="260"/>
                    <a:pt x="16" y="260"/>
                    <a:pt x="16" y="260"/>
                  </a:cubicBezTo>
                  <a:cubicBezTo>
                    <a:pt x="20" y="262"/>
                    <a:pt x="34" y="266"/>
                    <a:pt x="54" y="266"/>
                  </a:cubicBezTo>
                  <a:cubicBezTo>
                    <a:pt x="75" y="266"/>
                    <a:pt x="89" y="262"/>
                    <a:pt x="93" y="260"/>
                  </a:cubicBezTo>
                  <a:lnTo>
                    <a:pt x="93" y="243"/>
                  </a:lnTo>
                  <a:close/>
                  <a:moveTo>
                    <a:pt x="16" y="294"/>
                  </a:moveTo>
                  <a:cubicBezTo>
                    <a:pt x="20" y="296"/>
                    <a:pt x="33" y="299"/>
                    <a:pt x="54" y="299"/>
                  </a:cubicBezTo>
                  <a:cubicBezTo>
                    <a:pt x="75" y="299"/>
                    <a:pt x="89" y="296"/>
                    <a:pt x="93" y="294"/>
                  </a:cubicBezTo>
                  <a:cubicBezTo>
                    <a:pt x="93" y="277"/>
                    <a:pt x="93" y="277"/>
                    <a:pt x="93" y="277"/>
                  </a:cubicBezTo>
                  <a:cubicBezTo>
                    <a:pt x="80" y="281"/>
                    <a:pt x="62" y="282"/>
                    <a:pt x="54" y="282"/>
                  </a:cubicBezTo>
                  <a:cubicBezTo>
                    <a:pt x="47" y="282"/>
                    <a:pt x="29" y="281"/>
                    <a:pt x="16" y="277"/>
                  </a:cubicBezTo>
                  <a:lnTo>
                    <a:pt x="16" y="294"/>
                  </a:lnTo>
                  <a:close/>
                  <a:moveTo>
                    <a:pt x="22" y="228"/>
                  </a:moveTo>
                  <a:cubicBezTo>
                    <a:pt x="28" y="230"/>
                    <a:pt x="39" y="232"/>
                    <a:pt x="54" y="232"/>
                  </a:cubicBezTo>
                  <a:cubicBezTo>
                    <a:pt x="69" y="232"/>
                    <a:pt x="81" y="230"/>
                    <a:pt x="87" y="228"/>
                  </a:cubicBezTo>
                  <a:cubicBezTo>
                    <a:pt x="81" y="227"/>
                    <a:pt x="69" y="225"/>
                    <a:pt x="54" y="225"/>
                  </a:cubicBezTo>
                  <a:cubicBezTo>
                    <a:pt x="39" y="225"/>
                    <a:pt x="28" y="227"/>
                    <a:pt x="22" y="228"/>
                  </a:cubicBezTo>
                  <a:close/>
                  <a:moveTo>
                    <a:pt x="93" y="327"/>
                  </a:moveTo>
                  <a:cubicBezTo>
                    <a:pt x="93" y="311"/>
                    <a:pt x="93" y="311"/>
                    <a:pt x="93" y="311"/>
                  </a:cubicBezTo>
                  <a:cubicBezTo>
                    <a:pt x="80" y="315"/>
                    <a:pt x="62" y="315"/>
                    <a:pt x="54" y="315"/>
                  </a:cubicBezTo>
                  <a:cubicBezTo>
                    <a:pt x="47" y="315"/>
                    <a:pt x="29" y="315"/>
                    <a:pt x="16" y="311"/>
                  </a:cubicBezTo>
                  <a:cubicBezTo>
                    <a:pt x="16" y="327"/>
                    <a:pt x="16" y="327"/>
                    <a:pt x="16" y="327"/>
                  </a:cubicBezTo>
                  <a:cubicBezTo>
                    <a:pt x="20" y="330"/>
                    <a:pt x="34" y="333"/>
                    <a:pt x="54" y="333"/>
                  </a:cubicBezTo>
                  <a:cubicBezTo>
                    <a:pt x="75" y="333"/>
                    <a:pt x="89" y="330"/>
                    <a:pt x="93" y="327"/>
                  </a:cubicBezTo>
                  <a:close/>
                  <a:moveTo>
                    <a:pt x="392" y="228"/>
                  </a:moveTo>
                  <a:cubicBezTo>
                    <a:pt x="392" y="329"/>
                    <a:pt x="392" y="329"/>
                    <a:pt x="392" y="329"/>
                  </a:cubicBezTo>
                  <a:cubicBezTo>
                    <a:pt x="392" y="348"/>
                    <a:pt x="350" y="349"/>
                    <a:pt x="338" y="349"/>
                  </a:cubicBezTo>
                  <a:cubicBezTo>
                    <a:pt x="325" y="349"/>
                    <a:pt x="283" y="348"/>
                    <a:pt x="283" y="329"/>
                  </a:cubicBezTo>
                  <a:cubicBezTo>
                    <a:pt x="283" y="228"/>
                    <a:pt x="283" y="228"/>
                    <a:pt x="283" y="228"/>
                  </a:cubicBezTo>
                  <a:cubicBezTo>
                    <a:pt x="283" y="210"/>
                    <a:pt x="325" y="209"/>
                    <a:pt x="338" y="209"/>
                  </a:cubicBezTo>
                  <a:cubicBezTo>
                    <a:pt x="350" y="209"/>
                    <a:pt x="392" y="210"/>
                    <a:pt x="392" y="228"/>
                  </a:cubicBezTo>
                  <a:close/>
                  <a:moveTo>
                    <a:pt x="299" y="294"/>
                  </a:moveTo>
                  <a:cubicBezTo>
                    <a:pt x="303" y="296"/>
                    <a:pt x="317" y="299"/>
                    <a:pt x="338" y="299"/>
                  </a:cubicBezTo>
                  <a:cubicBezTo>
                    <a:pt x="359" y="299"/>
                    <a:pt x="372" y="296"/>
                    <a:pt x="376" y="294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63" y="281"/>
                    <a:pt x="345" y="282"/>
                    <a:pt x="338" y="282"/>
                  </a:cubicBezTo>
                  <a:cubicBezTo>
                    <a:pt x="330" y="282"/>
                    <a:pt x="312" y="281"/>
                    <a:pt x="299" y="277"/>
                  </a:cubicBezTo>
                  <a:lnTo>
                    <a:pt x="299" y="294"/>
                  </a:lnTo>
                  <a:close/>
                  <a:moveTo>
                    <a:pt x="376" y="243"/>
                  </a:moveTo>
                  <a:cubicBezTo>
                    <a:pt x="363" y="248"/>
                    <a:pt x="345" y="248"/>
                    <a:pt x="338" y="248"/>
                  </a:cubicBezTo>
                  <a:cubicBezTo>
                    <a:pt x="330" y="248"/>
                    <a:pt x="312" y="248"/>
                    <a:pt x="299" y="243"/>
                  </a:cubicBezTo>
                  <a:cubicBezTo>
                    <a:pt x="299" y="260"/>
                    <a:pt x="299" y="260"/>
                    <a:pt x="299" y="260"/>
                  </a:cubicBezTo>
                  <a:cubicBezTo>
                    <a:pt x="303" y="262"/>
                    <a:pt x="317" y="266"/>
                    <a:pt x="338" y="266"/>
                  </a:cubicBezTo>
                  <a:cubicBezTo>
                    <a:pt x="359" y="266"/>
                    <a:pt x="372" y="262"/>
                    <a:pt x="376" y="260"/>
                  </a:cubicBezTo>
                  <a:lnTo>
                    <a:pt x="376" y="243"/>
                  </a:lnTo>
                  <a:close/>
                  <a:moveTo>
                    <a:pt x="305" y="228"/>
                  </a:moveTo>
                  <a:cubicBezTo>
                    <a:pt x="311" y="230"/>
                    <a:pt x="323" y="232"/>
                    <a:pt x="338" y="232"/>
                  </a:cubicBezTo>
                  <a:cubicBezTo>
                    <a:pt x="353" y="232"/>
                    <a:pt x="364" y="230"/>
                    <a:pt x="370" y="228"/>
                  </a:cubicBezTo>
                  <a:cubicBezTo>
                    <a:pt x="364" y="227"/>
                    <a:pt x="353" y="225"/>
                    <a:pt x="338" y="225"/>
                  </a:cubicBezTo>
                  <a:cubicBezTo>
                    <a:pt x="323" y="225"/>
                    <a:pt x="311" y="227"/>
                    <a:pt x="305" y="228"/>
                  </a:cubicBezTo>
                  <a:close/>
                  <a:moveTo>
                    <a:pt x="376" y="327"/>
                  </a:moveTo>
                  <a:cubicBezTo>
                    <a:pt x="376" y="311"/>
                    <a:pt x="376" y="311"/>
                    <a:pt x="376" y="311"/>
                  </a:cubicBezTo>
                  <a:cubicBezTo>
                    <a:pt x="363" y="315"/>
                    <a:pt x="345" y="315"/>
                    <a:pt x="338" y="315"/>
                  </a:cubicBezTo>
                  <a:cubicBezTo>
                    <a:pt x="330" y="315"/>
                    <a:pt x="312" y="315"/>
                    <a:pt x="299" y="311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303" y="330"/>
                    <a:pt x="317" y="333"/>
                    <a:pt x="338" y="333"/>
                  </a:cubicBezTo>
                  <a:cubicBezTo>
                    <a:pt x="359" y="333"/>
                    <a:pt x="372" y="330"/>
                    <a:pt x="376" y="3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050971B-41C4-41EA-850C-FBC72E663A86}"/>
              </a:ext>
            </a:extLst>
          </p:cNvPr>
          <p:cNvSpPr/>
          <p:nvPr/>
        </p:nvSpPr>
        <p:spPr>
          <a:xfrm>
            <a:off x="1531877" y="4698966"/>
            <a:ext cx="1200690" cy="110192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bg1"/>
                </a:solidFill>
              </a:rPr>
              <a:t>Replica page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A07A3D-84B7-40B3-95E5-E90C41C679A2}"/>
              </a:ext>
            </a:extLst>
          </p:cNvPr>
          <p:cNvSpPr/>
          <p:nvPr/>
        </p:nvSpPr>
        <p:spPr>
          <a:xfrm>
            <a:off x="1531877" y="5529650"/>
            <a:ext cx="1200690" cy="25927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PTE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F9B409-35CD-4110-AA6F-63EB2CAE830D}"/>
              </a:ext>
            </a:extLst>
          </p:cNvPr>
          <p:cNvSpPr/>
          <p:nvPr/>
        </p:nvSpPr>
        <p:spPr>
          <a:xfrm>
            <a:off x="4105786" y="4703824"/>
            <a:ext cx="1200690" cy="110192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bg1"/>
                </a:solidFill>
              </a:rPr>
              <a:t>Replica page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5A17C8-BF74-4DE5-A5AA-37671B2F55B8}"/>
              </a:ext>
            </a:extLst>
          </p:cNvPr>
          <p:cNvSpPr/>
          <p:nvPr/>
        </p:nvSpPr>
        <p:spPr>
          <a:xfrm>
            <a:off x="4105786" y="5534508"/>
            <a:ext cx="1200690" cy="25927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PTE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85FBB3-FD9A-4880-9759-2725C6A2F311}"/>
              </a:ext>
            </a:extLst>
          </p:cNvPr>
          <p:cNvSpPr/>
          <p:nvPr/>
        </p:nvSpPr>
        <p:spPr>
          <a:xfrm>
            <a:off x="6679694" y="4698966"/>
            <a:ext cx="1200690" cy="110192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bg1"/>
                </a:solidFill>
              </a:rPr>
              <a:t>Replica page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1B77A8-2B7A-4A2F-B0C1-655E0E4B5EBF}"/>
              </a:ext>
            </a:extLst>
          </p:cNvPr>
          <p:cNvSpPr/>
          <p:nvPr/>
        </p:nvSpPr>
        <p:spPr>
          <a:xfrm>
            <a:off x="6679694" y="5529650"/>
            <a:ext cx="1200690" cy="25927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PTE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8E79A-EDF9-4B54-9E7F-BF3540F8CA41}"/>
              </a:ext>
            </a:extLst>
          </p:cNvPr>
          <p:cNvSpPr/>
          <p:nvPr/>
        </p:nvSpPr>
        <p:spPr>
          <a:xfrm>
            <a:off x="9066082" y="4698966"/>
            <a:ext cx="1200690" cy="110192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bg1"/>
                </a:solidFill>
              </a:rPr>
              <a:t>Replica page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F4C2A2-1A9B-489C-99BD-DEDD25D3F5F7}"/>
              </a:ext>
            </a:extLst>
          </p:cNvPr>
          <p:cNvSpPr/>
          <p:nvPr/>
        </p:nvSpPr>
        <p:spPr>
          <a:xfrm>
            <a:off x="9066082" y="5529650"/>
            <a:ext cx="1200690" cy="25927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PTE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11183F-288D-4943-B96F-DB495731978E}"/>
              </a:ext>
            </a:extLst>
          </p:cNvPr>
          <p:cNvSpPr/>
          <p:nvPr/>
        </p:nvSpPr>
        <p:spPr>
          <a:xfrm>
            <a:off x="1531877" y="3398080"/>
            <a:ext cx="1200690" cy="66625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Metadata for page 1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184582-C5CA-4B4D-8F25-448DDAA4800A}"/>
              </a:ext>
            </a:extLst>
          </p:cNvPr>
          <p:cNvSpPr/>
          <p:nvPr/>
        </p:nvSpPr>
        <p:spPr>
          <a:xfrm>
            <a:off x="4097930" y="3393628"/>
            <a:ext cx="1200690" cy="66625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Metadata for page 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BDEE09-E32E-425C-85B3-8F21EC9ACD12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 flipV="1">
            <a:off x="2732567" y="3726755"/>
            <a:ext cx="1365362" cy="4452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34AC005-8F7B-42EE-9B88-4491EED2EE45}"/>
              </a:ext>
            </a:extLst>
          </p:cNvPr>
          <p:cNvSpPr/>
          <p:nvPr/>
        </p:nvSpPr>
        <p:spPr>
          <a:xfrm>
            <a:off x="6671838" y="3411418"/>
            <a:ext cx="1200690" cy="66625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Metadata for page 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6DE1A13-BC23-4490-8049-D7D9661CA635}"/>
              </a:ext>
            </a:extLst>
          </p:cNvPr>
          <p:cNvCxnSpPr>
            <a:cxnSpLocks/>
            <a:stCxn id="32" idx="3"/>
            <a:endCxn id="34" idx="1"/>
          </p:cNvCxnSpPr>
          <p:nvPr/>
        </p:nvCxnSpPr>
        <p:spPr>
          <a:xfrm>
            <a:off x="5298619" y="3726755"/>
            <a:ext cx="1373218" cy="1778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3439587-F351-42DB-8F34-220EBBD8D4F1}"/>
              </a:ext>
            </a:extLst>
          </p:cNvPr>
          <p:cNvSpPr/>
          <p:nvPr/>
        </p:nvSpPr>
        <p:spPr>
          <a:xfrm>
            <a:off x="9066082" y="3408717"/>
            <a:ext cx="1200690" cy="66625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Metadata for page 4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6F47C51-FEC9-4850-A682-999FBF14363F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 flipV="1">
            <a:off x="7872528" y="3741844"/>
            <a:ext cx="1193553" cy="270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47">
            <a:extLst>
              <a:ext uri="{FF2B5EF4-FFF2-40B4-BE49-F238E27FC236}">
                <a16:creationId xmlns:a16="http://schemas.microsoft.com/office/drawing/2014/main" id="{712584EC-C757-45A3-B69B-640DB2B9E6A8}"/>
              </a:ext>
            </a:extLst>
          </p:cNvPr>
          <p:cNvCxnSpPr>
            <a:stCxn id="36" idx="0"/>
            <a:endCxn id="31" idx="0"/>
          </p:cNvCxnSpPr>
          <p:nvPr/>
        </p:nvCxnSpPr>
        <p:spPr>
          <a:xfrm rot="16200000" flipV="1">
            <a:off x="5894006" y="-363704"/>
            <a:ext cx="10637" cy="7534204"/>
          </a:xfrm>
          <a:prstGeom prst="bentConnector3">
            <a:avLst>
              <a:gd name="adj1" fmla="val 3413788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48">
            <a:extLst>
              <a:ext uri="{FF2B5EF4-FFF2-40B4-BE49-F238E27FC236}">
                <a16:creationId xmlns:a16="http://schemas.microsoft.com/office/drawing/2014/main" id="{985C0F93-5620-4FBF-9BB0-34CE6574BA57}"/>
              </a:ext>
            </a:extLst>
          </p:cNvPr>
          <p:cNvSpPr/>
          <p:nvPr/>
        </p:nvSpPr>
        <p:spPr>
          <a:xfrm>
            <a:off x="1077967" y="2627819"/>
            <a:ext cx="9954553" cy="1780403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E12CB6-CAD6-4B8F-A969-48BCBF137AFF}"/>
              </a:ext>
            </a:extLst>
          </p:cNvPr>
          <p:cNvSpPr txBox="1"/>
          <p:nvPr/>
        </p:nvSpPr>
        <p:spPr>
          <a:xfrm>
            <a:off x="4177975" y="2656996"/>
            <a:ext cx="4227942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Added pointers for circular linked list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EDCBDB2-E3BF-4D33-AAD3-EE218F8811CC}"/>
              </a:ext>
            </a:extLst>
          </p:cNvPr>
          <p:cNvCxnSpPr>
            <a:cxnSpLocks/>
            <a:stCxn id="22" idx="0"/>
            <a:endCxn id="31" idx="2"/>
          </p:cNvCxnSpPr>
          <p:nvPr/>
        </p:nvCxnSpPr>
        <p:spPr>
          <a:xfrm flipV="1">
            <a:off x="2132222" y="4064333"/>
            <a:ext cx="0" cy="63463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3E18B39-CC62-4D11-AA6B-D67251653A77}"/>
              </a:ext>
            </a:extLst>
          </p:cNvPr>
          <p:cNvCxnSpPr>
            <a:cxnSpLocks/>
            <a:stCxn id="25" idx="0"/>
            <a:endCxn id="32" idx="2"/>
          </p:cNvCxnSpPr>
          <p:nvPr/>
        </p:nvCxnSpPr>
        <p:spPr>
          <a:xfrm flipH="1" flipV="1">
            <a:off x="4698275" y="4059881"/>
            <a:ext cx="7856" cy="64394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49CF1B7-7A84-4DC9-AA77-561EE09DB305}"/>
              </a:ext>
            </a:extLst>
          </p:cNvPr>
          <p:cNvCxnSpPr>
            <a:cxnSpLocks/>
            <a:stCxn id="27" idx="0"/>
            <a:endCxn id="34" idx="2"/>
          </p:cNvCxnSpPr>
          <p:nvPr/>
        </p:nvCxnSpPr>
        <p:spPr>
          <a:xfrm flipH="1" flipV="1">
            <a:off x="7272183" y="4077671"/>
            <a:ext cx="7856" cy="621295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9F811A9-B3AD-4FC7-9B81-E9F85EBA1FF5}"/>
              </a:ext>
            </a:extLst>
          </p:cNvPr>
          <p:cNvCxnSpPr>
            <a:cxnSpLocks/>
            <a:stCxn id="29" idx="0"/>
            <a:endCxn id="36" idx="2"/>
          </p:cNvCxnSpPr>
          <p:nvPr/>
        </p:nvCxnSpPr>
        <p:spPr>
          <a:xfrm flipV="1">
            <a:off x="9666427" y="4074970"/>
            <a:ext cx="0" cy="623995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 descr="Lock">
            <a:extLst>
              <a:ext uri="{FF2B5EF4-FFF2-40B4-BE49-F238E27FC236}">
                <a16:creationId xmlns:a16="http://schemas.microsoft.com/office/drawing/2014/main" id="{F3E84606-F349-4226-8B37-31412069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548" y="4893766"/>
            <a:ext cx="712325" cy="7123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4C38773-7892-4034-97E0-47D7147692B3}"/>
              </a:ext>
            </a:extLst>
          </p:cNvPr>
          <p:cNvSpPr txBox="1"/>
          <p:nvPr/>
        </p:nvSpPr>
        <p:spPr>
          <a:xfrm>
            <a:off x="1531877" y="5873439"/>
            <a:ext cx="1140056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dirty="0"/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537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6" grpId="0" animBg="1"/>
      <p:bldP spid="39" grpId="0" animBg="1"/>
      <p:bldP spid="40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922710FE-1128-4128-9317-608925FB039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4251C-C4C9-C042-8EBF-B1C917F2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Utilizing Page Table Replicas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7ECE2-8D7F-E842-B086-2FD3262184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18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113FCD-AA30-46CF-85B7-10DBA44844EF}"/>
              </a:ext>
            </a:extLst>
          </p:cNvPr>
          <p:cNvGrpSpPr/>
          <p:nvPr/>
        </p:nvGrpSpPr>
        <p:grpSpPr>
          <a:xfrm>
            <a:off x="10731615" y="76707"/>
            <a:ext cx="1371600" cy="1371600"/>
            <a:chOff x="616344" y="2695534"/>
            <a:chExt cx="1929897" cy="19696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3D3B2BC-43B6-6D45-A7CF-BBCD1E0B9AA7}"/>
                </a:ext>
              </a:extLst>
            </p:cNvPr>
            <p:cNvSpPr/>
            <p:nvPr/>
          </p:nvSpPr>
          <p:spPr>
            <a:xfrm>
              <a:off x="616344" y="2695534"/>
              <a:ext cx="1929897" cy="1969604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C1725FC2-34A6-2341-B734-A9F4ED6537B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0835" y="3118488"/>
              <a:ext cx="1120914" cy="1123696"/>
            </a:xfrm>
            <a:custGeom>
              <a:avLst/>
              <a:gdLst>
                <a:gd name="T0" fmla="*/ 179 w 392"/>
                <a:gd name="T1" fmla="*/ 27 h 393"/>
                <a:gd name="T2" fmla="*/ 209 w 392"/>
                <a:gd name="T3" fmla="*/ 34 h 393"/>
                <a:gd name="T4" fmla="*/ 178 w 392"/>
                <a:gd name="T5" fmla="*/ 43 h 393"/>
                <a:gd name="T6" fmla="*/ 336 w 392"/>
                <a:gd name="T7" fmla="*/ 162 h 393"/>
                <a:gd name="T8" fmla="*/ 392 w 392"/>
                <a:gd name="T9" fmla="*/ 174 h 393"/>
                <a:gd name="T10" fmla="*/ 233 w 392"/>
                <a:gd name="T11" fmla="*/ 28 h 393"/>
                <a:gd name="T12" fmla="*/ 217 w 392"/>
                <a:gd name="T13" fmla="*/ 351 h 393"/>
                <a:gd name="T14" fmla="*/ 186 w 392"/>
                <a:gd name="T15" fmla="*/ 359 h 393"/>
                <a:gd name="T16" fmla="*/ 216 w 392"/>
                <a:gd name="T17" fmla="*/ 367 h 393"/>
                <a:gd name="T18" fmla="*/ 217 w 392"/>
                <a:gd name="T19" fmla="*/ 351 h 393"/>
                <a:gd name="T20" fmla="*/ 68 w 392"/>
                <a:gd name="T21" fmla="*/ 218 h 393"/>
                <a:gd name="T22" fmla="*/ 12 w 392"/>
                <a:gd name="T23" fmla="*/ 230 h 393"/>
                <a:gd name="T24" fmla="*/ 163 w 392"/>
                <a:gd name="T25" fmla="*/ 348 h 393"/>
                <a:gd name="T26" fmla="*/ 175 w 392"/>
                <a:gd name="T27" fmla="*/ 292 h 393"/>
                <a:gd name="T28" fmla="*/ 146 w 392"/>
                <a:gd name="T29" fmla="*/ 281 h 393"/>
                <a:gd name="T30" fmla="*/ 124 w 392"/>
                <a:gd name="T31" fmla="*/ 224 h 393"/>
                <a:gd name="T32" fmla="*/ 103 w 392"/>
                <a:gd name="T33" fmla="*/ 176 h 393"/>
                <a:gd name="T34" fmla="*/ 115 w 392"/>
                <a:gd name="T35" fmla="*/ 148 h 393"/>
                <a:gd name="T36" fmla="*/ 171 w 392"/>
                <a:gd name="T37" fmla="*/ 125 h 393"/>
                <a:gd name="T38" fmla="*/ 224 w 392"/>
                <a:gd name="T39" fmla="*/ 125 h 393"/>
                <a:gd name="T40" fmla="*/ 281 w 392"/>
                <a:gd name="T41" fmla="*/ 148 h 393"/>
                <a:gd name="T42" fmla="*/ 271 w 392"/>
                <a:gd name="T43" fmla="*/ 172 h 393"/>
                <a:gd name="T44" fmla="*/ 292 w 392"/>
                <a:gd name="T45" fmla="*/ 182 h 393"/>
                <a:gd name="T46" fmla="*/ 271 w 392"/>
                <a:gd name="T47" fmla="*/ 225 h 393"/>
                <a:gd name="T48" fmla="*/ 249 w 392"/>
                <a:gd name="T49" fmla="*/ 281 h 393"/>
                <a:gd name="T50" fmla="*/ 221 w 392"/>
                <a:gd name="T51" fmla="*/ 285 h 393"/>
                <a:gd name="T52" fmla="*/ 212 w 392"/>
                <a:gd name="T53" fmla="*/ 258 h 393"/>
                <a:gd name="T54" fmla="*/ 235 w 392"/>
                <a:gd name="T55" fmla="*/ 252 h 393"/>
                <a:gd name="T56" fmla="*/ 251 w 392"/>
                <a:gd name="T57" fmla="*/ 235 h 393"/>
                <a:gd name="T58" fmla="*/ 262 w 392"/>
                <a:gd name="T59" fmla="*/ 210 h 393"/>
                <a:gd name="T60" fmla="*/ 262 w 392"/>
                <a:gd name="T61" fmla="*/ 187 h 393"/>
                <a:gd name="T62" fmla="*/ 251 w 392"/>
                <a:gd name="T63" fmla="*/ 161 h 393"/>
                <a:gd name="T64" fmla="*/ 235 w 392"/>
                <a:gd name="T65" fmla="*/ 145 h 393"/>
                <a:gd name="T66" fmla="*/ 209 w 392"/>
                <a:gd name="T67" fmla="*/ 134 h 393"/>
                <a:gd name="T68" fmla="*/ 186 w 392"/>
                <a:gd name="T69" fmla="*/ 134 h 393"/>
                <a:gd name="T70" fmla="*/ 161 w 392"/>
                <a:gd name="T71" fmla="*/ 145 h 393"/>
                <a:gd name="T72" fmla="*/ 146 w 392"/>
                <a:gd name="T73" fmla="*/ 163 h 393"/>
                <a:gd name="T74" fmla="*/ 134 w 392"/>
                <a:gd name="T75" fmla="*/ 187 h 393"/>
                <a:gd name="T76" fmla="*/ 134 w 392"/>
                <a:gd name="T77" fmla="*/ 209 h 393"/>
                <a:gd name="T78" fmla="*/ 144 w 392"/>
                <a:gd name="T79" fmla="*/ 230 h 393"/>
                <a:gd name="T80" fmla="*/ 148 w 392"/>
                <a:gd name="T81" fmla="*/ 260 h 393"/>
                <a:gd name="T82" fmla="*/ 183 w 392"/>
                <a:gd name="T83" fmla="*/ 258 h 393"/>
                <a:gd name="T84" fmla="*/ 207 w 392"/>
                <a:gd name="T85" fmla="*/ 276 h 393"/>
                <a:gd name="T86" fmla="*/ 198 w 392"/>
                <a:gd name="T87" fmla="*/ 238 h 393"/>
                <a:gd name="T88" fmla="*/ 238 w 392"/>
                <a:gd name="T89" fmla="*/ 198 h 393"/>
                <a:gd name="T90" fmla="*/ 198 w 392"/>
                <a:gd name="T91" fmla="*/ 174 h 393"/>
                <a:gd name="T92" fmla="*/ 222 w 392"/>
                <a:gd name="T93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2" h="393">
                  <a:moveTo>
                    <a:pt x="45" y="163"/>
                  </a:moveTo>
                  <a:cubicBezTo>
                    <a:pt x="30" y="160"/>
                    <a:pt x="30" y="160"/>
                    <a:pt x="30" y="160"/>
                  </a:cubicBezTo>
                  <a:cubicBezTo>
                    <a:pt x="46" y="88"/>
                    <a:pt x="107" y="35"/>
                    <a:pt x="179" y="27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209" y="34"/>
                    <a:pt x="209" y="34"/>
                    <a:pt x="209" y="34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78" y="43"/>
                    <a:pt x="178" y="43"/>
                    <a:pt x="178" y="43"/>
                  </a:cubicBezTo>
                  <a:cubicBezTo>
                    <a:pt x="114" y="51"/>
                    <a:pt x="60" y="99"/>
                    <a:pt x="45" y="163"/>
                  </a:cubicBezTo>
                  <a:close/>
                  <a:moveTo>
                    <a:pt x="350" y="177"/>
                  </a:moveTo>
                  <a:cubicBezTo>
                    <a:pt x="336" y="162"/>
                    <a:pt x="336" y="162"/>
                    <a:pt x="336" y="162"/>
                  </a:cubicBezTo>
                  <a:cubicBezTo>
                    <a:pt x="324" y="174"/>
                    <a:pt x="324" y="174"/>
                    <a:pt x="324" y="174"/>
                  </a:cubicBezTo>
                  <a:cubicBezTo>
                    <a:pt x="358" y="208"/>
                    <a:pt x="358" y="208"/>
                    <a:pt x="358" y="208"/>
                  </a:cubicBezTo>
                  <a:cubicBezTo>
                    <a:pt x="392" y="174"/>
                    <a:pt x="392" y="174"/>
                    <a:pt x="392" y="174"/>
                  </a:cubicBezTo>
                  <a:cubicBezTo>
                    <a:pt x="381" y="162"/>
                    <a:pt x="381" y="162"/>
                    <a:pt x="381" y="162"/>
                  </a:cubicBezTo>
                  <a:cubicBezTo>
                    <a:pt x="366" y="177"/>
                    <a:pt x="366" y="177"/>
                    <a:pt x="366" y="177"/>
                  </a:cubicBezTo>
                  <a:cubicBezTo>
                    <a:pt x="358" y="105"/>
                    <a:pt x="305" y="44"/>
                    <a:pt x="233" y="28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94" y="58"/>
                    <a:pt x="342" y="113"/>
                    <a:pt x="350" y="177"/>
                  </a:cubicBezTo>
                  <a:close/>
                  <a:moveTo>
                    <a:pt x="217" y="351"/>
                  </a:moveTo>
                  <a:cubicBezTo>
                    <a:pt x="231" y="337"/>
                    <a:pt x="231" y="337"/>
                    <a:pt x="231" y="337"/>
                  </a:cubicBezTo>
                  <a:cubicBezTo>
                    <a:pt x="220" y="325"/>
                    <a:pt x="220" y="325"/>
                    <a:pt x="220" y="325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220" y="393"/>
                    <a:pt x="220" y="393"/>
                    <a:pt x="220" y="393"/>
                  </a:cubicBezTo>
                  <a:cubicBezTo>
                    <a:pt x="231" y="382"/>
                    <a:pt x="231" y="382"/>
                    <a:pt x="231" y="382"/>
                  </a:cubicBezTo>
                  <a:cubicBezTo>
                    <a:pt x="216" y="367"/>
                    <a:pt x="216" y="367"/>
                    <a:pt x="216" y="367"/>
                  </a:cubicBezTo>
                  <a:cubicBezTo>
                    <a:pt x="288" y="359"/>
                    <a:pt x="349" y="306"/>
                    <a:pt x="365" y="234"/>
                  </a:cubicBezTo>
                  <a:cubicBezTo>
                    <a:pt x="350" y="231"/>
                    <a:pt x="350" y="231"/>
                    <a:pt x="350" y="231"/>
                  </a:cubicBezTo>
                  <a:cubicBezTo>
                    <a:pt x="335" y="295"/>
                    <a:pt x="281" y="343"/>
                    <a:pt x="217" y="351"/>
                  </a:cubicBezTo>
                  <a:close/>
                  <a:moveTo>
                    <a:pt x="43" y="215"/>
                  </a:moveTo>
                  <a:cubicBezTo>
                    <a:pt x="57" y="230"/>
                    <a:pt x="57" y="230"/>
                    <a:pt x="57" y="230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2" y="230"/>
                    <a:pt x="12" y="230"/>
                    <a:pt x="12" y="230"/>
                  </a:cubicBezTo>
                  <a:cubicBezTo>
                    <a:pt x="27" y="215"/>
                    <a:pt x="27" y="215"/>
                    <a:pt x="27" y="215"/>
                  </a:cubicBezTo>
                  <a:cubicBezTo>
                    <a:pt x="35" y="286"/>
                    <a:pt x="88" y="347"/>
                    <a:pt x="159" y="363"/>
                  </a:cubicBezTo>
                  <a:cubicBezTo>
                    <a:pt x="163" y="348"/>
                    <a:pt x="163" y="348"/>
                    <a:pt x="163" y="348"/>
                  </a:cubicBezTo>
                  <a:cubicBezTo>
                    <a:pt x="99" y="333"/>
                    <a:pt x="51" y="279"/>
                    <a:pt x="43" y="215"/>
                  </a:cubicBezTo>
                  <a:close/>
                  <a:moveTo>
                    <a:pt x="213" y="292"/>
                  </a:moveTo>
                  <a:cubicBezTo>
                    <a:pt x="175" y="292"/>
                    <a:pt x="175" y="292"/>
                    <a:pt x="175" y="292"/>
                  </a:cubicBezTo>
                  <a:cubicBezTo>
                    <a:pt x="171" y="271"/>
                    <a:pt x="171" y="271"/>
                    <a:pt x="171" y="271"/>
                  </a:cubicBezTo>
                  <a:cubicBezTo>
                    <a:pt x="164" y="268"/>
                    <a:pt x="164" y="268"/>
                    <a:pt x="164" y="268"/>
                  </a:cubicBezTo>
                  <a:cubicBezTo>
                    <a:pt x="146" y="281"/>
                    <a:pt x="146" y="281"/>
                    <a:pt x="146" y="281"/>
                  </a:cubicBezTo>
                  <a:cubicBezTo>
                    <a:pt x="115" y="249"/>
                    <a:pt x="115" y="249"/>
                    <a:pt x="115" y="249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103" y="222"/>
                    <a:pt x="103" y="222"/>
                    <a:pt x="103" y="222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25" y="172"/>
                    <a:pt x="125" y="172"/>
                    <a:pt x="125" y="172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15" y="148"/>
                    <a:pt x="115" y="148"/>
                    <a:pt x="115" y="148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65" y="128"/>
                    <a:pt x="165" y="128"/>
                    <a:pt x="165" y="128"/>
                  </a:cubicBezTo>
                  <a:cubicBezTo>
                    <a:pt x="171" y="125"/>
                    <a:pt x="171" y="125"/>
                    <a:pt x="171" y="125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220" y="104"/>
                    <a:pt x="220" y="104"/>
                    <a:pt x="220" y="104"/>
                  </a:cubicBezTo>
                  <a:cubicBezTo>
                    <a:pt x="224" y="125"/>
                    <a:pt x="224" y="125"/>
                    <a:pt x="224" y="125"/>
                  </a:cubicBezTo>
                  <a:cubicBezTo>
                    <a:pt x="231" y="128"/>
                    <a:pt x="231" y="128"/>
                    <a:pt x="231" y="128"/>
                  </a:cubicBezTo>
                  <a:cubicBezTo>
                    <a:pt x="248" y="116"/>
                    <a:pt x="248" y="116"/>
                    <a:pt x="248" y="116"/>
                  </a:cubicBezTo>
                  <a:cubicBezTo>
                    <a:pt x="281" y="148"/>
                    <a:pt x="281" y="148"/>
                    <a:pt x="281" y="148"/>
                  </a:cubicBezTo>
                  <a:cubicBezTo>
                    <a:pt x="277" y="153"/>
                    <a:pt x="277" y="153"/>
                    <a:pt x="277" y="153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71" y="172"/>
                    <a:pt x="271" y="172"/>
                    <a:pt x="271" y="172"/>
                  </a:cubicBezTo>
                  <a:cubicBezTo>
                    <a:pt x="287" y="175"/>
                    <a:pt x="287" y="175"/>
                    <a:pt x="287" y="175"/>
                  </a:cubicBezTo>
                  <a:cubicBezTo>
                    <a:pt x="292" y="177"/>
                    <a:pt x="292" y="177"/>
                    <a:pt x="292" y="177"/>
                  </a:cubicBezTo>
                  <a:cubicBezTo>
                    <a:pt x="292" y="182"/>
                    <a:pt x="292" y="182"/>
                    <a:pt x="292" y="182"/>
                  </a:cubicBezTo>
                  <a:cubicBezTo>
                    <a:pt x="292" y="221"/>
                    <a:pt x="292" y="221"/>
                    <a:pt x="292" y="221"/>
                  </a:cubicBezTo>
                  <a:cubicBezTo>
                    <a:pt x="283" y="223"/>
                    <a:pt x="283" y="223"/>
                    <a:pt x="283" y="223"/>
                  </a:cubicBezTo>
                  <a:cubicBezTo>
                    <a:pt x="271" y="225"/>
                    <a:pt x="271" y="225"/>
                    <a:pt x="271" y="225"/>
                  </a:cubicBezTo>
                  <a:cubicBezTo>
                    <a:pt x="268" y="231"/>
                    <a:pt x="268" y="231"/>
                    <a:pt x="268" y="231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49" y="281"/>
                    <a:pt x="249" y="281"/>
                    <a:pt x="249" y="281"/>
                  </a:cubicBezTo>
                  <a:cubicBezTo>
                    <a:pt x="231" y="268"/>
                    <a:pt x="231" y="268"/>
                    <a:pt x="231" y="268"/>
                  </a:cubicBezTo>
                  <a:cubicBezTo>
                    <a:pt x="224" y="272"/>
                    <a:pt x="224" y="272"/>
                    <a:pt x="224" y="272"/>
                  </a:cubicBezTo>
                  <a:cubicBezTo>
                    <a:pt x="221" y="285"/>
                    <a:pt x="221" y="285"/>
                    <a:pt x="221" y="285"/>
                  </a:cubicBezTo>
                  <a:cubicBezTo>
                    <a:pt x="221" y="292"/>
                    <a:pt x="221" y="292"/>
                    <a:pt x="221" y="292"/>
                  </a:cubicBezTo>
                  <a:lnTo>
                    <a:pt x="213" y="292"/>
                  </a:lnTo>
                  <a:close/>
                  <a:moveTo>
                    <a:pt x="212" y="258"/>
                  </a:moveTo>
                  <a:cubicBezTo>
                    <a:pt x="219" y="256"/>
                    <a:pt x="219" y="256"/>
                    <a:pt x="219" y="256"/>
                  </a:cubicBezTo>
                  <a:cubicBezTo>
                    <a:pt x="230" y="251"/>
                    <a:pt x="230" y="251"/>
                    <a:pt x="230" y="251"/>
                  </a:cubicBezTo>
                  <a:cubicBezTo>
                    <a:pt x="235" y="252"/>
                    <a:pt x="235" y="252"/>
                    <a:pt x="235" y="252"/>
                  </a:cubicBezTo>
                  <a:cubicBezTo>
                    <a:pt x="247" y="260"/>
                    <a:pt x="247" y="260"/>
                    <a:pt x="247" y="260"/>
                  </a:cubicBezTo>
                  <a:cubicBezTo>
                    <a:pt x="260" y="248"/>
                    <a:pt x="260" y="248"/>
                    <a:pt x="260" y="248"/>
                  </a:cubicBezTo>
                  <a:cubicBezTo>
                    <a:pt x="251" y="235"/>
                    <a:pt x="251" y="235"/>
                    <a:pt x="251" y="235"/>
                  </a:cubicBezTo>
                  <a:cubicBezTo>
                    <a:pt x="251" y="230"/>
                    <a:pt x="251" y="230"/>
                    <a:pt x="251" y="230"/>
                  </a:cubicBezTo>
                  <a:cubicBezTo>
                    <a:pt x="258" y="213"/>
                    <a:pt x="258" y="213"/>
                    <a:pt x="258" y="213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76" y="207"/>
                    <a:pt x="276" y="207"/>
                    <a:pt x="276" y="207"/>
                  </a:cubicBezTo>
                  <a:cubicBezTo>
                    <a:pt x="276" y="189"/>
                    <a:pt x="276" y="189"/>
                    <a:pt x="276" y="189"/>
                  </a:cubicBezTo>
                  <a:cubicBezTo>
                    <a:pt x="262" y="187"/>
                    <a:pt x="262" y="187"/>
                    <a:pt x="262" y="187"/>
                  </a:cubicBezTo>
                  <a:cubicBezTo>
                    <a:pt x="258" y="184"/>
                    <a:pt x="258" y="184"/>
                    <a:pt x="258" y="184"/>
                  </a:cubicBezTo>
                  <a:cubicBezTo>
                    <a:pt x="251" y="166"/>
                    <a:pt x="251" y="166"/>
                    <a:pt x="251" y="166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60" y="149"/>
                    <a:pt x="260" y="149"/>
                    <a:pt x="260" y="149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29" y="145"/>
                    <a:pt x="229" y="145"/>
                    <a:pt x="229" y="145"/>
                  </a:cubicBezTo>
                  <a:cubicBezTo>
                    <a:pt x="213" y="138"/>
                    <a:pt x="213" y="138"/>
                    <a:pt x="213" y="138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7" y="120"/>
                    <a:pt x="207" y="120"/>
                    <a:pt x="207" y="120"/>
                  </a:cubicBezTo>
                  <a:cubicBezTo>
                    <a:pt x="189" y="120"/>
                    <a:pt x="189" y="120"/>
                    <a:pt x="189" y="120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183" y="138"/>
                    <a:pt x="183" y="138"/>
                    <a:pt x="183" y="138"/>
                  </a:cubicBezTo>
                  <a:cubicBezTo>
                    <a:pt x="165" y="145"/>
                    <a:pt x="165" y="145"/>
                    <a:pt x="165" y="145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36" y="149"/>
                    <a:pt x="136" y="149"/>
                    <a:pt x="136" y="149"/>
                  </a:cubicBezTo>
                  <a:cubicBezTo>
                    <a:pt x="146" y="163"/>
                    <a:pt x="146" y="163"/>
                    <a:pt x="146" y="163"/>
                  </a:cubicBezTo>
                  <a:cubicBezTo>
                    <a:pt x="144" y="168"/>
                    <a:pt x="144" y="168"/>
                    <a:pt x="144" y="168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4" y="187"/>
                    <a:pt x="134" y="187"/>
                    <a:pt x="134" y="187"/>
                  </a:cubicBezTo>
                  <a:cubicBezTo>
                    <a:pt x="119" y="189"/>
                    <a:pt x="119" y="189"/>
                    <a:pt x="119" y="189"/>
                  </a:cubicBezTo>
                  <a:cubicBezTo>
                    <a:pt x="119" y="207"/>
                    <a:pt x="119" y="207"/>
                    <a:pt x="119" y="207"/>
                  </a:cubicBezTo>
                  <a:cubicBezTo>
                    <a:pt x="134" y="209"/>
                    <a:pt x="134" y="209"/>
                    <a:pt x="134" y="209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44" y="235"/>
                    <a:pt x="144" y="235"/>
                    <a:pt x="144" y="235"/>
                  </a:cubicBezTo>
                  <a:cubicBezTo>
                    <a:pt x="135" y="247"/>
                    <a:pt x="135" y="247"/>
                    <a:pt x="135" y="247"/>
                  </a:cubicBezTo>
                  <a:cubicBezTo>
                    <a:pt x="148" y="260"/>
                    <a:pt x="148" y="260"/>
                    <a:pt x="148" y="260"/>
                  </a:cubicBezTo>
                  <a:cubicBezTo>
                    <a:pt x="160" y="251"/>
                    <a:pt x="160" y="251"/>
                    <a:pt x="160" y="251"/>
                  </a:cubicBezTo>
                  <a:cubicBezTo>
                    <a:pt x="165" y="251"/>
                    <a:pt x="165" y="251"/>
                    <a:pt x="165" y="251"/>
                  </a:cubicBezTo>
                  <a:cubicBezTo>
                    <a:pt x="183" y="258"/>
                    <a:pt x="183" y="258"/>
                    <a:pt x="183" y="258"/>
                  </a:cubicBezTo>
                  <a:cubicBezTo>
                    <a:pt x="186" y="262"/>
                    <a:pt x="186" y="262"/>
                    <a:pt x="186" y="262"/>
                  </a:cubicBezTo>
                  <a:cubicBezTo>
                    <a:pt x="188" y="276"/>
                    <a:pt x="188" y="276"/>
                    <a:pt x="188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9" y="262"/>
                    <a:pt x="209" y="262"/>
                    <a:pt x="209" y="262"/>
                  </a:cubicBezTo>
                  <a:lnTo>
                    <a:pt x="212" y="258"/>
                  </a:lnTo>
                  <a:close/>
                  <a:moveTo>
                    <a:pt x="198" y="238"/>
                  </a:moveTo>
                  <a:cubicBezTo>
                    <a:pt x="176" y="238"/>
                    <a:pt x="158" y="220"/>
                    <a:pt x="158" y="198"/>
                  </a:cubicBezTo>
                  <a:cubicBezTo>
                    <a:pt x="158" y="176"/>
                    <a:pt x="176" y="158"/>
                    <a:pt x="198" y="158"/>
                  </a:cubicBezTo>
                  <a:cubicBezTo>
                    <a:pt x="220" y="158"/>
                    <a:pt x="238" y="176"/>
                    <a:pt x="238" y="198"/>
                  </a:cubicBezTo>
                  <a:cubicBezTo>
                    <a:pt x="238" y="220"/>
                    <a:pt x="220" y="238"/>
                    <a:pt x="198" y="238"/>
                  </a:cubicBezTo>
                  <a:close/>
                  <a:moveTo>
                    <a:pt x="222" y="198"/>
                  </a:moveTo>
                  <a:cubicBezTo>
                    <a:pt x="222" y="185"/>
                    <a:pt x="211" y="174"/>
                    <a:pt x="198" y="174"/>
                  </a:cubicBezTo>
                  <a:cubicBezTo>
                    <a:pt x="184" y="174"/>
                    <a:pt x="174" y="185"/>
                    <a:pt x="174" y="198"/>
                  </a:cubicBezTo>
                  <a:cubicBezTo>
                    <a:pt x="174" y="211"/>
                    <a:pt x="184" y="222"/>
                    <a:pt x="198" y="222"/>
                  </a:cubicBezTo>
                  <a:cubicBezTo>
                    <a:pt x="211" y="222"/>
                    <a:pt x="222" y="211"/>
                    <a:pt x="222" y="1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/>
            </a:p>
          </p:txBody>
        </p:sp>
      </p:grp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5483382-EEBA-3E4F-80D2-5E2FF5AB75BD}"/>
              </a:ext>
            </a:extLst>
          </p:cNvPr>
          <p:cNvSpPr txBox="1">
            <a:spLocks/>
          </p:cNvSpPr>
          <p:nvPr/>
        </p:nvSpPr>
        <p:spPr>
          <a:xfrm>
            <a:off x="479322" y="1992571"/>
            <a:ext cx="4498631" cy="34862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399" dirty="0"/>
              <a:t>Scheduler picks thread to run</a:t>
            </a:r>
          </a:p>
          <a:p>
            <a:pPr>
              <a:buFont typeface="Arial" panose="020B0604020202020204" pitchFamily="34" charset="0"/>
              <a:buNone/>
            </a:pPr>
            <a:endParaRPr lang="en-US" sz="2799" dirty="0"/>
          </a:p>
          <a:p>
            <a:pPr algn="ctr">
              <a:buFont typeface="Arial" panose="020B0604020202020204" pitchFamily="34" charset="0"/>
              <a:buNone/>
            </a:pPr>
            <a:r>
              <a:rPr lang="en-US" sz="2399" dirty="0">
                <a:sym typeface="Wingdings" pitchFamily="2" charset="2"/>
              </a:rPr>
              <a:t>Context switch</a:t>
            </a:r>
          </a:p>
          <a:p>
            <a:pPr>
              <a:buFont typeface="Arial" panose="020B0604020202020204" pitchFamily="34" charset="0"/>
              <a:buNone/>
            </a:pPr>
            <a:endParaRPr lang="en-US" sz="2799" dirty="0">
              <a:sym typeface="Wingdings" pitchFamily="2" charset="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sz="2399" dirty="0">
                <a:solidFill>
                  <a:srgbClr val="92D050"/>
                </a:solidFill>
                <a:sym typeface="Wingdings" pitchFamily="2" charset="2"/>
              </a:rPr>
              <a:t>Select local replica</a:t>
            </a:r>
          </a:p>
          <a:p>
            <a:pPr algn="ctr">
              <a:buFont typeface="Arial" panose="020B0604020202020204" pitchFamily="34" charset="0"/>
              <a:buNone/>
            </a:pPr>
            <a:endParaRPr lang="en-US" sz="2399" dirty="0">
              <a:sym typeface="Wingdings" pitchFamily="2" charset="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sz="2399" dirty="0">
                <a:sym typeface="Wingdings" pitchFamily="2" charset="2"/>
              </a:rPr>
              <a:t>Write translation base register</a:t>
            </a:r>
          </a:p>
          <a:p>
            <a:pPr marL="342797" indent="-342797">
              <a:buFont typeface="Courier New" panose="02070309020205020404" pitchFamily="49" charset="0"/>
              <a:buChar char="o"/>
            </a:pPr>
            <a:endParaRPr lang="en-US" sz="2799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271997-7025-9644-9932-D76E50D98C3F}"/>
              </a:ext>
            </a:extLst>
          </p:cNvPr>
          <p:cNvCxnSpPr/>
          <p:nvPr/>
        </p:nvCxnSpPr>
        <p:spPr bwMode="gray">
          <a:xfrm>
            <a:off x="2728637" y="2404462"/>
            <a:ext cx="0" cy="51383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AF3F29-E779-C147-BD4B-F22EEFC2DD54}"/>
              </a:ext>
            </a:extLst>
          </p:cNvPr>
          <p:cNvCxnSpPr/>
          <p:nvPr/>
        </p:nvCxnSpPr>
        <p:spPr bwMode="gray">
          <a:xfrm>
            <a:off x="2728637" y="3263910"/>
            <a:ext cx="0" cy="47176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0807A1-F97A-4012-B17F-67641739BE40}"/>
              </a:ext>
            </a:extLst>
          </p:cNvPr>
          <p:cNvCxnSpPr/>
          <p:nvPr/>
        </p:nvCxnSpPr>
        <p:spPr bwMode="gray">
          <a:xfrm>
            <a:off x="2728637" y="4142314"/>
            <a:ext cx="0" cy="51383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CC3A20B-8CF7-4E8B-B74D-3743F7E81E09}"/>
              </a:ext>
            </a:extLst>
          </p:cNvPr>
          <p:cNvSpPr/>
          <p:nvPr/>
        </p:nvSpPr>
        <p:spPr>
          <a:xfrm>
            <a:off x="6207190" y="1958618"/>
            <a:ext cx="5009124" cy="2940764"/>
          </a:xfrm>
          <a:prstGeom prst="wedgeRectCallout">
            <a:avLst>
              <a:gd name="adj1" fmla="val -86376"/>
              <a:gd name="adj2" fmla="val 17936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Extend Linux’ </a:t>
            </a:r>
            <a:r>
              <a:rPr lang="en-US" sz="2400" dirty="0" err="1">
                <a:solidFill>
                  <a:schemeClr val="bg1"/>
                </a:solidFill>
              </a:rPr>
              <a:t>mm_struct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with an array of page table roots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Indexed by NUMA node</a:t>
            </a:r>
          </a:p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mm-&gt;root[</a:t>
            </a:r>
            <a:r>
              <a:rPr lang="en-US" sz="2400" dirty="0" err="1">
                <a:solidFill>
                  <a:schemeClr val="bg1"/>
                </a:solidFill>
                <a:latin typeface="Consolas" panose="020B0609020204030204" pitchFamily="49" charset="0"/>
              </a:rPr>
              <a:t>local_node</a:t>
            </a: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()]</a:t>
            </a:r>
          </a:p>
        </p:txBody>
      </p:sp>
    </p:spTree>
    <p:extLst>
      <p:ext uri="{BB962C8B-B14F-4D97-AF65-F5344CB8AC3E}">
        <p14:creationId xmlns:p14="http://schemas.microsoft.com/office/powerpoint/2010/main" val="28858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1"/>
            <a:r>
              <a:rPr lang="en-US" dirty="0"/>
              <a:t>Set page table entry</a:t>
            </a:r>
          </a:p>
          <a:p>
            <a:pPr lvl="1"/>
            <a:r>
              <a:rPr lang="en-US" dirty="0"/>
              <a:t>Allocate and free page table page. </a:t>
            </a:r>
          </a:p>
          <a:p>
            <a:pPr lvl="1"/>
            <a:r>
              <a:rPr lang="en-US" dirty="0"/>
              <a:t>Reading / writing translation base register</a:t>
            </a:r>
          </a:p>
          <a:p>
            <a:r>
              <a:rPr lang="en-US" dirty="0"/>
              <a:t>native bare metal environment	</a:t>
            </a:r>
            <a:r>
              <a:rPr lang="en-US" dirty="0" err="1"/>
              <a:t>set_pte</a:t>
            </a:r>
            <a:r>
              <a:rPr lang="en-US" dirty="0"/>
              <a:t>()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native_set_pte</a:t>
            </a:r>
            <a:r>
              <a:rPr lang="en-US" dirty="0">
                <a:sym typeface="Wingdings" panose="05000000000000000000" pitchFamily="2" charset="2"/>
              </a:rPr>
              <a:t>()</a:t>
            </a:r>
            <a:endParaRPr lang="en-US" dirty="0"/>
          </a:p>
          <a:p>
            <a:r>
              <a:rPr lang="en-US" dirty="0" err="1"/>
              <a:t>paravirtualized</a:t>
            </a:r>
            <a:r>
              <a:rPr lang="en-US" dirty="0"/>
              <a:t> environments	</a:t>
            </a:r>
            <a:r>
              <a:rPr lang="en-US" dirty="0" err="1"/>
              <a:t>set_pte</a:t>
            </a:r>
            <a:r>
              <a:rPr lang="en-US" dirty="0"/>
              <a:t>()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xen_set_pte</a:t>
            </a:r>
            <a:r>
              <a:rPr lang="en-US" dirty="0">
                <a:sym typeface="Wingdings" panose="05000000000000000000" pitchFamily="2" charset="2"/>
              </a:rPr>
              <a:t>()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3C6226-FC35-49D1-9DD2-F243FF90857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Mitosis implemented as PV-Ops backend. </a:t>
            </a:r>
          </a:p>
          <a:p>
            <a:r>
              <a:rPr lang="en-US" dirty="0"/>
              <a:t>Extends the native functions to propagate updates to replicas</a:t>
            </a:r>
          </a:p>
          <a:p>
            <a:r>
              <a:rPr lang="en-US" dirty="0"/>
              <a:t>Adding functions to read entries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access &amp; dirty bits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68B4C5-D25B-4BEC-8406-6B54FFF6A2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PV-Ops Interface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789F33-188E-4058-AEF6-4D40B6F582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Mitosis PV-Ops Backend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PV-Ops: Paravirtualization Operations in the Linux Kernel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98FBEB0-386B-421F-947C-A98B725D71D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FE1205E-72EB-414E-A94F-FE5657B4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Mitosis: Mitigate NUMA Effects on Page Table Walks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92BB7F1-A9D8-44D8-A2CC-FA7E929409C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CE347D-DD7B-4FC1-9678-0F9ACA1E41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Up to 3.2x speed up for single threaded applications.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770AA27-2E8C-4A6B-BDC3-208AAD21B7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Up to 1.3x speed up on multi-threaded applications.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6AD8E2-1CF3-46B1-AF4B-A5A5A841AF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No modifications of the application workloads. </a:t>
            </a:r>
          </a:p>
        </p:txBody>
      </p:sp>
      <p:pic>
        <p:nvPicPr>
          <p:cNvPr id="3" name="Graphic 2" descr="Bar graph with upward trend">
            <a:extLst>
              <a:ext uri="{FF2B5EF4-FFF2-40B4-BE49-F238E27FC236}">
                <a16:creationId xmlns:a16="http://schemas.microsoft.com/office/drawing/2014/main" id="{ABDA0A4F-BD93-4D81-BBCF-75EEB6CB1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997" y="2418588"/>
            <a:ext cx="1106424" cy="1106424"/>
          </a:xfrm>
          <a:prstGeom prst="rect">
            <a:avLst/>
          </a:prstGeom>
        </p:spPr>
      </p:pic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7B608922-1D8A-4F3A-8DFD-ABCA83806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5087" y="2344699"/>
            <a:ext cx="1106424" cy="1106424"/>
          </a:xfrm>
          <a:prstGeom prst="rect">
            <a:avLst/>
          </a:prstGeom>
        </p:spPr>
      </p:pic>
      <p:pic>
        <p:nvPicPr>
          <p:cNvPr id="7" name="Graphic 6" descr="Programmer">
            <a:extLst>
              <a:ext uri="{FF2B5EF4-FFF2-40B4-BE49-F238E27FC236}">
                <a16:creationId xmlns:a16="http://schemas.microsoft.com/office/drawing/2014/main" id="{35710320-CFDD-49F2-B44A-C3131938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42395" y="2322576"/>
            <a:ext cx="1106424" cy="1106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8D3805-2134-4513-B5C9-8BCB6EA8499A}"/>
              </a:ext>
            </a:extLst>
          </p:cNvPr>
          <p:cNvSpPr txBox="1"/>
          <p:nvPr/>
        </p:nvSpPr>
        <p:spPr>
          <a:xfrm>
            <a:off x="2272060" y="6220490"/>
            <a:ext cx="7643118" cy="27699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Measured on 4x12 Intel Xeon E7-4850 v3, with 512GB RAM (4x128GB) </a:t>
            </a:r>
          </a:p>
        </p:txBody>
      </p:sp>
    </p:spTree>
    <p:extLst>
      <p:ext uri="{BB962C8B-B14F-4D97-AF65-F5344CB8AC3E}">
        <p14:creationId xmlns:p14="http://schemas.microsoft.com/office/powerpoint/2010/main" val="42334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20B47E-8371-494E-89BD-9F806FBADF0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buNone/>
            </a:pPr>
            <a:br>
              <a:rPr lang="en-GB" dirty="0"/>
            </a:br>
            <a:endParaRPr lang="en-GB" dirty="0"/>
          </a:p>
          <a:p>
            <a:pPr>
              <a:buNone/>
            </a:pPr>
            <a:r>
              <a:rPr lang="en-GB" dirty="0"/>
              <a:t>Bits set by hardware only in local replica </a:t>
            </a:r>
            <a:r>
              <a:rPr lang="en-GB" dirty="0">
                <a:sym typeface="Wingdings" panose="05000000000000000000" pitchFamily="2" charset="2"/>
              </a:rPr>
              <a:t> Inconsistency!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Correctness Problem: </a:t>
            </a:r>
            <a:br>
              <a:rPr lang="en-GB" b="1" dirty="0"/>
            </a:br>
            <a:r>
              <a:rPr lang="en-GB" dirty="0"/>
              <a:t>OS relies on those bits in </a:t>
            </a:r>
            <a:br>
              <a:rPr lang="en-GB" dirty="0"/>
            </a:br>
            <a:r>
              <a:rPr lang="en-GB" dirty="0"/>
              <a:t>paging / caching decisions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Solution: OR-</a:t>
            </a:r>
            <a:r>
              <a:rPr lang="en-GB" b="1" dirty="0" err="1"/>
              <a:t>ing</a:t>
            </a:r>
            <a:r>
              <a:rPr lang="en-GB" b="1" dirty="0"/>
              <a:t> entries of all replicas to determine dirty / accessed state!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CDC1A-025C-413E-9D2B-7F16ADB0E40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Set by hardware  and  read by the OS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24F7BC-D7FA-4D4E-BD3F-DA9D9F77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Consistency: Dealing with Access and Dirty Bits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78B10-B2BC-4ADF-AE45-EEC8C92A2588}"/>
              </a:ext>
            </a:extLst>
          </p:cNvPr>
          <p:cNvSpPr txBox="1"/>
          <p:nvPr/>
        </p:nvSpPr>
        <p:spPr>
          <a:xfrm>
            <a:off x="6102905" y="3667426"/>
            <a:ext cx="5443029" cy="1261884"/>
          </a:xfrm>
          <a:prstGeom prst="rect">
            <a:avLst/>
          </a:prstGeom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586C0"/>
                </a:solidFill>
                <a:latin typeface="Droid Sans Mono"/>
              </a:rPr>
              <a:t>if</a:t>
            </a:r>
            <a:r>
              <a:rPr lang="en-US" sz="2400" dirty="0">
                <a:solidFill>
                  <a:srgbClr val="D4D4D4"/>
                </a:solidFill>
                <a:latin typeface="Droid Sans Mono"/>
              </a:rPr>
              <a:t> </a:t>
            </a:r>
            <a:r>
              <a:rPr lang="en-US" sz="2400" dirty="0">
                <a:latin typeface="Droid Sans Mono"/>
              </a:rPr>
              <a:t>(</a:t>
            </a:r>
            <a:r>
              <a:rPr lang="en-US" sz="2400" dirty="0" err="1">
                <a:solidFill>
                  <a:schemeClr val="accent4"/>
                </a:solidFill>
                <a:latin typeface="Droid Sans Mono"/>
              </a:rPr>
              <a:t>pte_young</a:t>
            </a:r>
            <a:r>
              <a:rPr lang="en-US" sz="2400" dirty="0">
                <a:latin typeface="Droid Sans Mono"/>
              </a:rPr>
              <a:t>(*</a:t>
            </a:r>
            <a:r>
              <a:rPr lang="en-US" sz="2400" dirty="0" err="1">
                <a:latin typeface="Droid Sans Mono"/>
              </a:rPr>
              <a:t>ptep</a:t>
            </a:r>
            <a:r>
              <a:rPr lang="en-US" sz="2400" dirty="0">
                <a:latin typeface="Droid Sans Mono"/>
              </a:rPr>
              <a:t>) || </a:t>
            </a:r>
            <a:r>
              <a:rPr lang="en-US" sz="2400" dirty="0" err="1">
                <a:solidFill>
                  <a:schemeClr val="accent4"/>
                </a:solidFill>
                <a:latin typeface="Droid Sans Mono"/>
              </a:rPr>
              <a:t>pte_dirty</a:t>
            </a:r>
            <a:r>
              <a:rPr lang="en-US" sz="2400" dirty="0">
                <a:latin typeface="Droid Sans Mono"/>
              </a:rPr>
              <a:t>(*</a:t>
            </a:r>
            <a:r>
              <a:rPr lang="en-US" sz="2400" dirty="0" err="1">
                <a:latin typeface="Droid Sans Mono"/>
              </a:rPr>
              <a:t>ptep</a:t>
            </a:r>
            <a:r>
              <a:rPr lang="en-US" sz="2400" dirty="0">
                <a:latin typeface="Droid Sans Mono"/>
              </a:rPr>
              <a:t>)) {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Droid Sans Mono"/>
              </a:rPr>
              <a:t>   // do something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Droid Sans Mono"/>
              </a:rPr>
              <a:t>}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16A4C-A599-49DD-9B54-F2E28148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5" y="1600201"/>
            <a:ext cx="9847567" cy="8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459936-EFEC-4C3E-BB48-BB3B4DDDAC8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 err="1"/>
              <a:t>procfs</a:t>
            </a:r>
            <a:r>
              <a:rPr lang="en-GB" dirty="0"/>
              <a:t> entries to globally enable/disable Mitosis</a:t>
            </a:r>
          </a:p>
          <a:p>
            <a:endParaRPr lang="en-GB" dirty="0"/>
          </a:p>
          <a:p>
            <a:r>
              <a:rPr lang="en-GB" dirty="0"/>
              <a:t>/proc/sys/kernel/</a:t>
            </a:r>
            <a:r>
              <a:rPr lang="en-GB" dirty="0" err="1"/>
              <a:t>pgtable_replication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88A26-72D8-45E1-8AB4-5EA047ABBBB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Integration in </a:t>
            </a:r>
            <a:r>
              <a:rPr lang="en-US" dirty="0" err="1"/>
              <a:t>numactl</a:t>
            </a:r>
            <a:r>
              <a:rPr lang="en-US" dirty="0"/>
              <a:t> / </a:t>
            </a:r>
            <a:r>
              <a:rPr lang="en-US" dirty="0" err="1"/>
              <a:t>libnuma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 err="1"/>
              <a:t>numactl</a:t>
            </a:r>
            <a:r>
              <a:rPr lang="en-US" dirty="0"/>
              <a:t> –r 0-3 &lt;workload&gt;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9E110B-EE07-4A83-8020-AA030BD882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System Wide Policy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470A14-3594-4B5C-88C5-BCC36D08AB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Per Application Policy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8DAB5C-DE05-4BDB-9877-A5928669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Mitosis Policy Settings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DEEFB5A-66F2-499D-9C32-A980BC9C553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4B5ABA-72D5-48C2-8792-01B621A0A6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Graphic 8" descr="Bar chart">
            <a:extLst>
              <a:ext uri="{FF2B5EF4-FFF2-40B4-BE49-F238E27FC236}">
                <a16:creationId xmlns:a16="http://schemas.microsoft.com/office/drawing/2014/main" id="{E28A7F75-7EA8-47F2-9BDF-9CAE9771E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229" y="2214704"/>
            <a:ext cx="2336903" cy="23369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6D945B5-A9EE-4F16-AEFA-1041A2030FAE}"/>
              </a:ext>
            </a:extLst>
          </p:cNvPr>
          <p:cNvSpPr/>
          <p:nvPr/>
        </p:nvSpPr>
        <p:spPr>
          <a:xfrm>
            <a:off x="2593046" y="4627933"/>
            <a:ext cx="4768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Measured on </a:t>
            </a:r>
          </a:p>
          <a:p>
            <a:pPr>
              <a:spcAft>
                <a:spcPts val="600"/>
              </a:spcAft>
            </a:pPr>
            <a:r>
              <a:rPr lang="en-US" dirty="0"/>
              <a:t>4x12 Intel Xeon E7-4850 v3, </a:t>
            </a:r>
          </a:p>
          <a:p>
            <a:pPr>
              <a:spcAft>
                <a:spcPts val="600"/>
              </a:spcAft>
            </a:pPr>
            <a:r>
              <a:rPr lang="en-US" dirty="0"/>
              <a:t>with 512GB RAM (4x128GB)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B6C44-3797-4EF2-BD6F-C171D25FD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78" y="4276437"/>
            <a:ext cx="1910668" cy="1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F50BD8-F288-4BCD-98B5-4704F99E558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369B0-1742-174D-8EE2-E25CDDBA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Multi-Threaded Scenario with Mitosis</a:t>
            </a:r>
            <a:endParaRPr lang="en-US" sz="3199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B423-5FAC-D845-8AAE-A174DCC442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EEE450E-A06C-6F49-9323-9DDF018F9DCE}"/>
              </a:ext>
            </a:extLst>
          </p:cNvPr>
          <p:cNvSpPr txBox="1">
            <a:spLocks/>
          </p:cNvSpPr>
          <p:nvPr/>
        </p:nvSpPr>
        <p:spPr>
          <a:xfrm>
            <a:off x="6235195" y="5842044"/>
            <a:ext cx="4582824" cy="10136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200" dirty="0"/>
              <a:t>Performance improvement with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2200" dirty="0"/>
              <a:t> replication of page tables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2B2976B-C4CF-2A48-AEC2-A7347FB933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349769"/>
              </p:ext>
            </p:extLst>
          </p:nvPr>
        </p:nvGraphicFramePr>
        <p:xfrm>
          <a:off x="4720630" y="1445004"/>
          <a:ext cx="6770097" cy="429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0" name="Group 69">
            <a:extLst>
              <a:ext uri="{FF2B5EF4-FFF2-40B4-BE49-F238E27FC236}">
                <a16:creationId xmlns:a16="http://schemas.microsoft.com/office/drawing/2014/main" id="{6EB056C2-1504-4D71-878C-DC8F719CA17D}"/>
              </a:ext>
            </a:extLst>
          </p:cNvPr>
          <p:cNvGrpSpPr/>
          <p:nvPr/>
        </p:nvGrpSpPr>
        <p:grpSpPr>
          <a:xfrm>
            <a:off x="1006282" y="2106365"/>
            <a:ext cx="3234795" cy="3120081"/>
            <a:chOff x="724016" y="1904577"/>
            <a:chExt cx="3234795" cy="3120081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3D6C1918-4B5C-49C9-B4C9-C1913516A60E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585A1F1-2EC2-43FC-B524-7015AED48340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1C4B079F-7680-4170-878D-4F02051E525D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2DF94A6-A899-464C-9E65-298E4D2A9DC5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8F61C375-B49E-430A-ABA0-EAEB94897E6A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BBC3D73-CFE2-4F72-9092-4CF83151BA60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649B2ACA-5DBF-4B5A-A239-14F59640B369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37EBF92-B868-48E7-A932-A04536806076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F04FF899-EC0D-460A-AA9D-3C223F041B80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748D81A-F9F4-47E7-934A-F520FB4F84BC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95423C9-67A4-4F7B-BA87-C136B5019FBC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5CF0D7-E9B6-4D20-8353-668FED0C58DA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03AF42B-538F-493C-8DE0-BFB602CEC343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E9BDE165-7648-46E0-9B23-40F04BE1FC23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6B74E90D-DC1A-4A51-9D33-5D4055FA5ED0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F4BA675-0D4F-41CC-B4C0-F01915F51216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4529F0D-8D8D-470E-8DE1-138BDBCE8F6A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</p:grp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73453EB-2A05-4724-8152-1D9315222FCC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1F977BA-DE01-493B-813E-87E0FAEF7DE5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25E838B-C0BE-40F5-9D9E-0EDEC186841D}"/>
              </a:ext>
            </a:extLst>
          </p:cNvPr>
          <p:cNvGrpSpPr/>
          <p:nvPr/>
        </p:nvGrpSpPr>
        <p:grpSpPr>
          <a:xfrm>
            <a:off x="1070718" y="4124028"/>
            <a:ext cx="1247187" cy="505042"/>
            <a:chOff x="3154401" y="2479288"/>
            <a:chExt cx="1247187" cy="505042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A6312922-4B1C-4BBF-9093-051764127AE9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57" name="Picture 49">
              <a:extLst>
                <a:ext uri="{FF2B5EF4-FFF2-40B4-BE49-F238E27FC236}">
                  <a16:creationId xmlns:a16="http://schemas.microsoft.com/office/drawing/2014/main" id="{9FF9749A-9077-43C3-99B1-7FE8743903BE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50">
              <a:extLst>
                <a:ext uri="{FF2B5EF4-FFF2-40B4-BE49-F238E27FC236}">
                  <a16:creationId xmlns:a16="http://schemas.microsoft.com/office/drawing/2014/main" id="{1F58BE23-BC81-4F53-9C4D-240A7663E108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9" name="CustomShape 22">
              <a:extLst>
                <a:ext uri="{FF2B5EF4-FFF2-40B4-BE49-F238E27FC236}">
                  <a16:creationId xmlns:a16="http://schemas.microsoft.com/office/drawing/2014/main" id="{95DA79D3-614B-4982-B203-BBD8977B4CBB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5E76341-B025-4021-938F-E7C00471A8E3}"/>
              </a:ext>
            </a:extLst>
          </p:cNvPr>
          <p:cNvGrpSpPr/>
          <p:nvPr/>
        </p:nvGrpSpPr>
        <p:grpSpPr>
          <a:xfrm>
            <a:off x="1234537" y="4811599"/>
            <a:ext cx="932126" cy="991308"/>
            <a:chOff x="909193" y="5100825"/>
            <a:chExt cx="932126" cy="991308"/>
          </a:xfrm>
        </p:grpSpPr>
        <p:sp>
          <p:nvSpPr>
            <p:cNvPr id="161" name="Rectangle: Rounded Corners 28">
              <a:extLst>
                <a:ext uri="{FF2B5EF4-FFF2-40B4-BE49-F238E27FC236}">
                  <a16:creationId xmlns:a16="http://schemas.microsoft.com/office/drawing/2014/main" id="{99CD4D7B-C106-41C6-999C-598DB12ED694}"/>
                </a:ext>
              </a:extLst>
            </p:cNvPr>
            <p:cNvSpPr/>
            <p:nvPr/>
          </p:nvSpPr>
          <p:spPr>
            <a:xfrm>
              <a:off x="909193" y="51008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62" name="Rectangle: Rounded Corners 28">
              <a:extLst>
                <a:ext uri="{FF2B5EF4-FFF2-40B4-BE49-F238E27FC236}">
                  <a16:creationId xmlns:a16="http://schemas.microsoft.com/office/drawing/2014/main" id="{E5082AE4-8AA8-47CD-87FD-DA5DDEC6523E}"/>
                </a:ext>
              </a:extLst>
            </p:cNvPr>
            <p:cNvSpPr/>
            <p:nvPr/>
          </p:nvSpPr>
          <p:spPr>
            <a:xfrm>
              <a:off x="1061593" y="52532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63" name="Rectangle: Rounded Corners 28">
              <a:extLst>
                <a:ext uri="{FF2B5EF4-FFF2-40B4-BE49-F238E27FC236}">
                  <a16:creationId xmlns:a16="http://schemas.microsoft.com/office/drawing/2014/main" id="{E1634D65-2E6F-4D20-A053-024E099B118B}"/>
                </a:ext>
              </a:extLst>
            </p:cNvPr>
            <p:cNvSpPr/>
            <p:nvPr/>
          </p:nvSpPr>
          <p:spPr>
            <a:xfrm>
              <a:off x="1213993" y="54056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64" name="Rectangle: Rounded Corners 28">
              <a:extLst>
                <a:ext uri="{FF2B5EF4-FFF2-40B4-BE49-F238E27FC236}">
                  <a16:creationId xmlns:a16="http://schemas.microsoft.com/office/drawing/2014/main" id="{CABC055C-BDE6-48E1-834E-E22EA0E484DD}"/>
                </a:ext>
              </a:extLst>
            </p:cNvPr>
            <p:cNvSpPr/>
            <p:nvPr/>
          </p:nvSpPr>
          <p:spPr>
            <a:xfrm>
              <a:off x="1366393" y="55580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15BE8D5-29AA-4E49-8EC7-6C33FEB55BB3}"/>
              </a:ext>
            </a:extLst>
          </p:cNvPr>
          <p:cNvGrpSpPr/>
          <p:nvPr/>
        </p:nvGrpSpPr>
        <p:grpSpPr>
          <a:xfrm>
            <a:off x="1073893" y="2712977"/>
            <a:ext cx="1247187" cy="505042"/>
            <a:chOff x="3154401" y="2479288"/>
            <a:chExt cx="1247187" cy="505042"/>
          </a:xfrm>
        </p:grpSpPr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A913F05D-4FD8-4859-A16C-6CDAD0CE7371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67" name="Picture 49">
              <a:extLst>
                <a:ext uri="{FF2B5EF4-FFF2-40B4-BE49-F238E27FC236}">
                  <a16:creationId xmlns:a16="http://schemas.microsoft.com/office/drawing/2014/main" id="{857EE65F-78CD-46B1-A652-8891DDB420A4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50">
              <a:extLst>
                <a:ext uri="{FF2B5EF4-FFF2-40B4-BE49-F238E27FC236}">
                  <a16:creationId xmlns:a16="http://schemas.microsoft.com/office/drawing/2014/main" id="{B0F73904-27CA-4C0D-9E77-92F0356B15EC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9" name="CustomShape 22">
              <a:extLst>
                <a:ext uri="{FF2B5EF4-FFF2-40B4-BE49-F238E27FC236}">
                  <a16:creationId xmlns:a16="http://schemas.microsoft.com/office/drawing/2014/main" id="{E94B05F7-7240-4402-A4D3-B306D02412FB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479C277-3BCB-457B-97D3-916D6DA053B9}"/>
              </a:ext>
            </a:extLst>
          </p:cNvPr>
          <p:cNvGrpSpPr/>
          <p:nvPr/>
        </p:nvGrpSpPr>
        <p:grpSpPr>
          <a:xfrm>
            <a:off x="2987695" y="2710338"/>
            <a:ext cx="1247187" cy="505042"/>
            <a:chOff x="3154401" y="2479288"/>
            <a:chExt cx="1247187" cy="505042"/>
          </a:xfrm>
        </p:grpSpPr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0C859C30-A8CF-4894-871F-35E52BE2EE4A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72" name="Picture 49">
              <a:extLst>
                <a:ext uri="{FF2B5EF4-FFF2-40B4-BE49-F238E27FC236}">
                  <a16:creationId xmlns:a16="http://schemas.microsoft.com/office/drawing/2014/main" id="{4380760D-CC42-42F6-98A2-7E48FA8E8F4F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50">
              <a:extLst>
                <a:ext uri="{FF2B5EF4-FFF2-40B4-BE49-F238E27FC236}">
                  <a16:creationId xmlns:a16="http://schemas.microsoft.com/office/drawing/2014/main" id="{65CE32C1-DA60-4A99-A751-39BDCCD4718B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4" name="CustomShape 22">
              <a:extLst>
                <a:ext uri="{FF2B5EF4-FFF2-40B4-BE49-F238E27FC236}">
                  <a16:creationId xmlns:a16="http://schemas.microsoft.com/office/drawing/2014/main" id="{68CBCD3B-1E04-4140-A7A4-303088153B2E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CF6516F-D28A-46AA-93FA-7C1EEAC0CD9E}"/>
              </a:ext>
            </a:extLst>
          </p:cNvPr>
          <p:cNvGrpSpPr/>
          <p:nvPr/>
        </p:nvGrpSpPr>
        <p:grpSpPr>
          <a:xfrm>
            <a:off x="2987695" y="4074890"/>
            <a:ext cx="1247187" cy="505042"/>
            <a:chOff x="3154401" y="2479288"/>
            <a:chExt cx="1247187" cy="505042"/>
          </a:xfrm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A469FD92-0289-4736-996B-E4A93421E1FA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77" name="Picture 49">
              <a:extLst>
                <a:ext uri="{FF2B5EF4-FFF2-40B4-BE49-F238E27FC236}">
                  <a16:creationId xmlns:a16="http://schemas.microsoft.com/office/drawing/2014/main" id="{CACACFED-75D9-4B33-B8A8-C13D62BC72CA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50">
              <a:extLst>
                <a:ext uri="{FF2B5EF4-FFF2-40B4-BE49-F238E27FC236}">
                  <a16:creationId xmlns:a16="http://schemas.microsoft.com/office/drawing/2014/main" id="{A97FC5EF-9CED-4B3F-BE66-49F642402C00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9" name="CustomShape 22">
              <a:extLst>
                <a:ext uri="{FF2B5EF4-FFF2-40B4-BE49-F238E27FC236}">
                  <a16:creationId xmlns:a16="http://schemas.microsoft.com/office/drawing/2014/main" id="{0F8F44FC-2584-428D-B948-823C8BD3B42E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B0C3D52-66BF-4992-B8BA-19F9675F6A2A}"/>
              </a:ext>
            </a:extLst>
          </p:cNvPr>
          <p:cNvGrpSpPr/>
          <p:nvPr/>
        </p:nvGrpSpPr>
        <p:grpSpPr>
          <a:xfrm>
            <a:off x="1371289" y="1446293"/>
            <a:ext cx="932126" cy="991308"/>
            <a:chOff x="909193" y="5100825"/>
            <a:chExt cx="932126" cy="991308"/>
          </a:xfrm>
        </p:grpSpPr>
        <p:sp>
          <p:nvSpPr>
            <p:cNvPr id="181" name="Rectangle: Rounded Corners 28">
              <a:extLst>
                <a:ext uri="{FF2B5EF4-FFF2-40B4-BE49-F238E27FC236}">
                  <a16:creationId xmlns:a16="http://schemas.microsoft.com/office/drawing/2014/main" id="{0CAA3604-FF23-417E-9C3C-287F5BFA4C47}"/>
                </a:ext>
              </a:extLst>
            </p:cNvPr>
            <p:cNvSpPr/>
            <p:nvPr/>
          </p:nvSpPr>
          <p:spPr>
            <a:xfrm>
              <a:off x="909193" y="51008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82" name="Rectangle: Rounded Corners 28">
              <a:extLst>
                <a:ext uri="{FF2B5EF4-FFF2-40B4-BE49-F238E27FC236}">
                  <a16:creationId xmlns:a16="http://schemas.microsoft.com/office/drawing/2014/main" id="{D67AA683-9549-4C11-AD61-B8A5365F3F2A}"/>
                </a:ext>
              </a:extLst>
            </p:cNvPr>
            <p:cNvSpPr/>
            <p:nvPr/>
          </p:nvSpPr>
          <p:spPr>
            <a:xfrm>
              <a:off x="1061593" y="52532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83" name="Rectangle: Rounded Corners 28">
              <a:extLst>
                <a:ext uri="{FF2B5EF4-FFF2-40B4-BE49-F238E27FC236}">
                  <a16:creationId xmlns:a16="http://schemas.microsoft.com/office/drawing/2014/main" id="{6E7F54B4-BA05-4545-BCC2-DD37C91B87ED}"/>
                </a:ext>
              </a:extLst>
            </p:cNvPr>
            <p:cNvSpPr/>
            <p:nvPr/>
          </p:nvSpPr>
          <p:spPr>
            <a:xfrm>
              <a:off x="1213993" y="54056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84" name="Rectangle: Rounded Corners 28">
              <a:extLst>
                <a:ext uri="{FF2B5EF4-FFF2-40B4-BE49-F238E27FC236}">
                  <a16:creationId xmlns:a16="http://schemas.microsoft.com/office/drawing/2014/main" id="{8AA5928F-9D89-4AC0-A4EB-6E04F752ACB0}"/>
                </a:ext>
              </a:extLst>
            </p:cNvPr>
            <p:cNvSpPr/>
            <p:nvPr/>
          </p:nvSpPr>
          <p:spPr>
            <a:xfrm>
              <a:off x="1366393" y="55580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228A285-6ECC-44A9-8260-F931C1119574}"/>
              </a:ext>
            </a:extLst>
          </p:cNvPr>
          <p:cNvGrpSpPr/>
          <p:nvPr/>
        </p:nvGrpSpPr>
        <p:grpSpPr>
          <a:xfrm>
            <a:off x="3067908" y="1510573"/>
            <a:ext cx="932126" cy="991308"/>
            <a:chOff x="909193" y="5100825"/>
            <a:chExt cx="932126" cy="991308"/>
          </a:xfrm>
        </p:grpSpPr>
        <p:sp>
          <p:nvSpPr>
            <p:cNvPr id="186" name="Rectangle: Rounded Corners 28">
              <a:extLst>
                <a:ext uri="{FF2B5EF4-FFF2-40B4-BE49-F238E27FC236}">
                  <a16:creationId xmlns:a16="http://schemas.microsoft.com/office/drawing/2014/main" id="{619254EA-5B59-4087-8ABE-AD85C8A413D2}"/>
                </a:ext>
              </a:extLst>
            </p:cNvPr>
            <p:cNvSpPr/>
            <p:nvPr/>
          </p:nvSpPr>
          <p:spPr>
            <a:xfrm>
              <a:off x="909193" y="51008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87" name="Rectangle: Rounded Corners 28">
              <a:extLst>
                <a:ext uri="{FF2B5EF4-FFF2-40B4-BE49-F238E27FC236}">
                  <a16:creationId xmlns:a16="http://schemas.microsoft.com/office/drawing/2014/main" id="{8C4C862F-DE73-467C-8739-75591AE4BD0F}"/>
                </a:ext>
              </a:extLst>
            </p:cNvPr>
            <p:cNvSpPr/>
            <p:nvPr/>
          </p:nvSpPr>
          <p:spPr>
            <a:xfrm>
              <a:off x="1061593" y="52532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88" name="Rectangle: Rounded Corners 28">
              <a:extLst>
                <a:ext uri="{FF2B5EF4-FFF2-40B4-BE49-F238E27FC236}">
                  <a16:creationId xmlns:a16="http://schemas.microsoft.com/office/drawing/2014/main" id="{9DFEB5D2-8AD1-45FB-A11B-F2D2D6611E59}"/>
                </a:ext>
              </a:extLst>
            </p:cNvPr>
            <p:cNvSpPr/>
            <p:nvPr/>
          </p:nvSpPr>
          <p:spPr>
            <a:xfrm>
              <a:off x="1213993" y="54056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89" name="Rectangle: Rounded Corners 28">
              <a:extLst>
                <a:ext uri="{FF2B5EF4-FFF2-40B4-BE49-F238E27FC236}">
                  <a16:creationId xmlns:a16="http://schemas.microsoft.com/office/drawing/2014/main" id="{96C7B995-A85C-4138-A5C8-E7F57A2E9870}"/>
                </a:ext>
              </a:extLst>
            </p:cNvPr>
            <p:cNvSpPr/>
            <p:nvPr/>
          </p:nvSpPr>
          <p:spPr>
            <a:xfrm>
              <a:off x="1366393" y="55580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B05F5D2-D7A8-4FC5-9DE0-0D3955244C81}"/>
              </a:ext>
            </a:extLst>
          </p:cNvPr>
          <p:cNvGrpSpPr/>
          <p:nvPr/>
        </p:nvGrpSpPr>
        <p:grpSpPr>
          <a:xfrm>
            <a:off x="3152991" y="4804353"/>
            <a:ext cx="932126" cy="991308"/>
            <a:chOff x="909193" y="5100825"/>
            <a:chExt cx="932126" cy="991308"/>
          </a:xfrm>
        </p:grpSpPr>
        <p:sp>
          <p:nvSpPr>
            <p:cNvPr id="191" name="Rectangle: Rounded Corners 28">
              <a:extLst>
                <a:ext uri="{FF2B5EF4-FFF2-40B4-BE49-F238E27FC236}">
                  <a16:creationId xmlns:a16="http://schemas.microsoft.com/office/drawing/2014/main" id="{1164E751-70B5-446B-855D-EE13C098255C}"/>
                </a:ext>
              </a:extLst>
            </p:cNvPr>
            <p:cNvSpPr/>
            <p:nvPr/>
          </p:nvSpPr>
          <p:spPr>
            <a:xfrm>
              <a:off x="909193" y="51008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92" name="Rectangle: Rounded Corners 28">
              <a:extLst>
                <a:ext uri="{FF2B5EF4-FFF2-40B4-BE49-F238E27FC236}">
                  <a16:creationId xmlns:a16="http://schemas.microsoft.com/office/drawing/2014/main" id="{431EA99F-EF25-46B1-8DD8-AC4C086547B2}"/>
                </a:ext>
              </a:extLst>
            </p:cNvPr>
            <p:cNvSpPr/>
            <p:nvPr/>
          </p:nvSpPr>
          <p:spPr>
            <a:xfrm>
              <a:off x="1061593" y="52532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93" name="Rectangle: Rounded Corners 28">
              <a:extLst>
                <a:ext uri="{FF2B5EF4-FFF2-40B4-BE49-F238E27FC236}">
                  <a16:creationId xmlns:a16="http://schemas.microsoft.com/office/drawing/2014/main" id="{66CB46B3-B082-4443-B2A0-DBA10B6CE186}"/>
                </a:ext>
              </a:extLst>
            </p:cNvPr>
            <p:cNvSpPr/>
            <p:nvPr/>
          </p:nvSpPr>
          <p:spPr>
            <a:xfrm>
              <a:off x="1213993" y="54056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194" name="Rectangle: Rounded Corners 28">
              <a:extLst>
                <a:ext uri="{FF2B5EF4-FFF2-40B4-BE49-F238E27FC236}">
                  <a16:creationId xmlns:a16="http://schemas.microsoft.com/office/drawing/2014/main" id="{FB406472-8C14-41A6-B2D5-44F56D095BF0}"/>
                </a:ext>
              </a:extLst>
            </p:cNvPr>
            <p:cNvSpPr/>
            <p:nvPr/>
          </p:nvSpPr>
          <p:spPr>
            <a:xfrm>
              <a:off x="1366393" y="55580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</p:grpSp>
      <p:sp>
        <p:nvSpPr>
          <p:cNvPr id="68" name="Rectangle: Rounded Corners 28">
            <a:extLst>
              <a:ext uri="{FF2B5EF4-FFF2-40B4-BE49-F238E27FC236}">
                <a16:creationId xmlns:a16="http://schemas.microsoft.com/office/drawing/2014/main" id="{480B6E6A-DE83-4EE8-85E7-68D76F11B182}"/>
              </a:ext>
            </a:extLst>
          </p:cNvPr>
          <p:cNvSpPr/>
          <p:nvPr/>
        </p:nvSpPr>
        <p:spPr>
          <a:xfrm>
            <a:off x="8610565" y="1165072"/>
            <a:ext cx="3435431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More workloads in the paper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573DF2-B980-417D-BC5D-3E141F44C2FD}"/>
              </a:ext>
            </a:extLst>
          </p:cNvPr>
          <p:cNvGrpSpPr/>
          <p:nvPr/>
        </p:nvGrpSpPr>
        <p:grpSpPr>
          <a:xfrm>
            <a:off x="1064411" y="1916462"/>
            <a:ext cx="2297198" cy="3438958"/>
            <a:chOff x="1064411" y="1916462"/>
            <a:chExt cx="2297198" cy="3438958"/>
          </a:xfrm>
        </p:grpSpPr>
        <p:sp>
          <p:nvSpPr>
            <p:cNvPr id="71" name="Rectangle: Rounded Corners 28">
              <a:extLst>
                <a:ext uri="{FF2B5EF4-FFF2-40B4-BE49-F238E27FC236}">
                  <a16:creationId xmlns:a16="http://schemas.microsoft.com/office/drawing/2014/main" id="{7202E9CA-B138-460B-9270-00BA4CFB5C3D}"/>
                </a:ext>
              </a:extLst>
            </p:cNvPr>
            <p:cNvSpPr/>
            <p:nvPr/>
          </p:nvSpPr>
          <p:spPr>
            <a:xfrm>
              <a:off x="1064411" y="1916462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72" name="Rectangle: Rounded Corners 28">
              <a:extLst>
                <a:ext uri="{FF2B5EF4-FFF2-40B4-BE49-F238E27FC236}">
                  <a16:creationId xmlns:a16="http://schemas.microsoft.com/office/drawing/2014/main" id="{17952E4E-ED6D-464B-BE2D-857B5286D46F}"/>
                </a:ext>
              </a:extLst>
            </p:cNvPr>
            <p:cNvSpPr/>
            <p:nvPr/>
          </p:nvSpPr>
          <p:spPr>
            <a:xfrm>
              <a:off x="1073274" y="4783844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73" name="Rectangle: Rounded Corners 28">
              <a:extLst>
                <a:ext uri="{FF2B5EF4-FFF2-40B4-BE49-F238E27FC236}">
                  <a16:creationId xmlns:a16="http://schemas.microsoft.com/office/drawing/2014/main" id="{4A218A48-E72F-4408-ACB5-FE6DCA3AB679}"/>
                </a:ext>
              </a:extLst>
            </p:cNvPr>
            <p:cNvSpPr/>
            <p:nvPr/>
          </p:nvSpPr>
          <p:spPr>
            <a:xfrm>
              <a:off x="2886683" y="197261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74" name="Rectangle: Rounded Corners 28">
              <a:extLst>
                <a:ext uri="{FF2B5EF4-FFF2-40B4-BE49-F238E27FC236}">
                  <a16:creationId xmlns:a16="http://schemas.microsoft.com/office/drawing/2014/main" id="{FAE4DE31-31F2-465D-AF9B-FB1B3EA687E7}"/>
                </a:ext>
              </a:extLst>
            </p:cNvPr>
            <p:cNvSpPr/>
            <p:nvPr/>
          </p:nvSpPr>
          <p:spPr>
            <a:xfrm>
              <a:off x="1798920" y="4821312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160B805-4A95-4D5F-B454-E34B2E67A70D}"/>
              </a:ext>
            </a:extLst>
          </p:cNvPr>
          <p:cNvSpPr txBox="1"/>
          <p:nvPr/>
        </p:nvSpPr>
        <p:spPr>
          <a:xfrm>
            <a:off x="1813956" y="5547662"/>
            <a:ext cx="1620636" cy="33855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200" dirty="0"/>
              <a:t>First -Touch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3B77A01-57BD-45D4-AD8C-0C6EE2E01B77}"/>
              </a:ext>
            </a:extLst>
          </p:cNvPr>
          <p:cNvSpPr txBox="1"/>
          <p:nvPr/>
        </p:nvSpPr>
        <p:spPr>
          <a:xfrm>
            <a:off x="2157800" y="5547662"/>
            <a:ext cx="932948" cy="33855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200" dirty="0"/>
              <a:t>Mitosis</a:t>
            </a:r>
          </a:p>
        </p:txBody>
      </p:sp>
    </p:spTree>
    <p:extLst>
      <p:ext uri="{BB962C8B-B14F-4D97-AF65-F5344CB8AC3E}">
        <p14:creationId xmlns:p14="http://schemas.microsoft.com/office/powerpoint/2010/main" val="39840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Chart bld="series"/>
        </p:bldSub>
      </p:bldGraphic>
      <p:bldP spid="68" grpId="0" animBg="1"/>
      <p:bldP spid="9" grpId="0"/>
      <p:bldP spid="9" grpId="1"/>
      <p:bldP spid="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DC096F-9471-4BD4-B5D5-9787108D884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92CF0-5C1E-4D4C-96C9-D4384665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Workload-Migration Scenario with Mitosis</a:t>
            </a:r>
            <a:endParaRPr lang="en-US" sz="3199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61159-27B2-FF43-94C1-FF3C065D5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A95ACF2C-B554-3F4D-AE5A-06159373E8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270345"/>
              </p:ext>
            </p:extLst>
          </p:nvPr>
        </p:nvGraphicFramePr>
        <p:xfrm>
          <a:off x="5016066" y="1787486"/>
          <a:ext cx="6261221" cy="4137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93589C0-6CEB-F541-89CC-18366CC491AE}"/>
              </a:ext>
            </a:extLst>
          </p:cNvPr>
          <p:cNvSpPr txBox="1"/>
          <p:nvPr/>
        </p:nvSpPr>
        <p:spPr>
          <a:xfrm rot="3892569">
            <a:off x="7675141" y="3092756"/>
            <a:ext cx="649359" cy="3692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399" dirty="0"/>
              <a:t>3.2x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42B8F6-4833-8C4F-96B9-B83CF828C910}"/>
              </a:ext>
            </a:extLst>
          </p:cNvPr>
          <p:cNvSpPr txBox="1"/>
          <p:nvPr/>
        </p:nvSpPr>
        <p:spPr>
          <a:xfrm rot="2743033">
            <a:off x="10163545" y="3557075"/>
            <a:ext cx="592980" cy="36923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399" dirty="0"/>
              <a:t>1.8x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2B4157-3F97-40BD-A871-238EBFB893F7}"/>
              </a:ext>
            </a:extLst>
          </p:cNvPr>
          <p:cNvGrpSpPr/>
          <p:nvPr/>
        </p:nvGrpSpPr>
        <p:grpSpPr>
          <a:xfrm>
            <a:off x="1006282" y="2106365"/>
            <a:ext cx="3234795" cy="3120081"/>
            <a:chOff x="724016" y="1904577"/>
            <a:chExt cx="3234795" cy="312008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AF35E92-0865-4868-978A-61E29FCD45A4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5B15C89-B603-466E-B5FE-40EA6D894B0A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7410BE1-CB3D-4FC1-93C8-C7F6844AC0E3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61510FC-E792-4228-B1D9-A9CBE7FA5505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58081CF-D600-4D3C-9E1D-76D3822D9D17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4B50333-2635-414C-9F25-23343B02A825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CF561C1-03D8-4A59-BFA6-40342B848E91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5FCFE0C-08F2-4604-B192-B96263E74C48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F0DCCDE-60EE-41B3-B6A9-5BAB7A5D1E65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DB35B21-7CDC-4586-B8B3-DD90A8CCDA9F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AC706BF-51F9-4E6F-9429-F6DB23552792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1918E72-0ACD-405B-B553-CE2F5720390C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BB811D3-6065-42D8-AE30-1A099197AC5B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2B23261-FC1D-4E62-BC83-0CA099E1D006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D24E14E-42DF-438E-A1A0-77653C59C42A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47FA7AF-CBF4-4346-B663-2B0372542543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1AEEDF5-77E0-46F2-8536-AE7895A86858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DFCEB4-50F6-4633-80C4-D01D4F71A868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F15DF8-1F4E-4235-9E4F-21D7E38A46B3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2C2C116-C789-415B-ADA5-002A39526A4D}"/>
              </a:ext>
            </a:extLst>
          </p:cNvPr>
          <p:cNvGrpSpPr/>
          <p:nvPr/>
        </p:nvGrpSpPr>
        <p:grpSpPr>
          <a:xfrm>
            <a:off x="1070718" y="4124028"/>
            <a:ext cx="1247187" cy="505042"/>
            <a:chOff x="3154401" y="2479288"/>
            <a:chExt cx="1247187" cy="50504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777C346-9163-4A87-8BC0-D2A92764FF67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69" name="Picture 49">
              <a:extLst>
                <a:ext uri="{FF2B5EF4-FFF2-40B4-BE49-F238E27FC236}">
                  <a16:creationId xmlns:a16="http://schemas.microsoft.com/office/drawing/2014/main" id="{8FC5D0DF-2888-473C-9A99-6BCA5EE4CD96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50">
              <a:extLst>
                <a:ext uri="{FF2B5EF4-FFF2-40B4-BE49-F238E27FC236}">
                  <a16:creationId xmlns:a16="http://schemas.microsoft.com/office/drawing/2014/main" id="{3801F048-F2A5-4691-9B82-07B4B023474E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71" name="CustomShape 22">
              <a:extLst>
                <a:ext uri="{FF2B5EF4-FFF2-40B4-BE49-F238E27FC236}">
                  <a16:creationId xmlns:a16="http://schemas.microsoft.com/office/drawing/2014/main" id="{00F01EF5-E1F2-4EA7-B597-8134B94E1B5D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83A1765-2545-4793-8B37-C92F3117ABBA}"/>
              </a:ext>
            </a:extLst>
          </p:cNvPr>
          <p:cNvGrpSpPr/>
          <p:nvPr/>
        </p:nvGrpSpPr>
        <p:grpSpPr>
          <a:xfrm>
            <a:off x="1234537" y="4811599"/>
            <a:ext cx="932126" cy="991308"/>
            <a:chOff x="909193" y="5100825"/>
            <a:chExt cx="932126" cy="991308"/>
          </a:xfrm>
        </p:grpSpPr>
        <p:sp>
          <p:nvSpPr>
            <p:cNvPr id="73" name="Rectangle: Rounded Corners 28">
              <a:extLst>
                <a:ext uri="{FF2B5EF4-FFF2-40B4-BE49-F238E27FC236}">
                  <a16:creationId xmlns:a16="http://schemas.microsoft.com/office/drawing/2014/main" id="{32679EA9-7097-4705-9F18-E2C8D5170B2E}"/>
                </a:ext>
              </a:extLst>
            </p:cNvPr>
            <p:cNvSpPr/>
            <p:nvPr/>
          </p:nvSpPr>
          <p:spPr>
            <a:xfrm>
              <a:off x="909193" y="51008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74" name="Rectangle: Rounded Corners 28">
              <a:extLst>
                <a:ext uri="{FF2B5EF4-FFF2-40B4-BE49-F238E27FC236}">
                  <a16:creationId xmlns:a16="http://schemas.microsoft.com/office/drawing/2014/main" id="{19D9D344-A3B0-450A-A44A-217BDB11B34E}"/>
                </a:ext>
              </a:extLst>
            </p:cNvPr>
            <p:cNvSpPr/>
            <p:nvPr/>
          </p:nvSpPr>
          <p:spPr>
            <a:xfrm>
              <a:off x="1061593" y="52532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75" name="Rectangle: Rounded Corners 28">
              <a:extLst>
                <a:ext uri="{FF2B5EF4-FFF2-40B4-BE49-F238E27FC236}">
                  <a16:creationId xmlns:a16="http://schemas.microsoft.com/office/drawing/2014/main" id="{72801778-1D5C-4ED7-8801-A8CE88BBFD40}"/>
                </a:ext>
              </a:extLst>
            </p:cNvPr>
            <p:cNvSpPr/>
            <p:nvPr/>
          </p:nvSpPr>
          <p:spPr>
            <a:xfrm>
              <a:off x="1213993" y="54056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  <p:sp>
          <p:nvSpPr>
            <p:cNvPr id="76" name="Rectangle: Rounded Corners 28">
              <a:extLst>
                <a:ext uri="{FF2B5EF4-FFF2-40B4-BE49-F238E27FC236}">
                  <a16:creationId xmlns:a16="http://schemas.microsoft.com/office/drawing/2014/main" id="{DA297958-54D3-4EA4-BDDC-C4E904693688}"/>
                </a:ext>
              </a:extLst>
            </p:cNvPr>
            <p:cNvSpPr/>
            <p:nvPr/>
          </p:nvSpPr>
          <p:spPr>
            <a:xfrm>
              <a:off x="1366393" y="5558025"/>
              <a:ext cx="474926" cy="53410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2"/>
                  </a:solidFill>
                </a:rPr>
                <a:t>PT</a:t>
              </a:r>
            </a:p>
          </p:txBody>
        </p:sp>
      </p:grpSp>
      <p:sp>
        <p:nvSpPr>
          <p:cNvPr id="107" name="Rectangle: Rounded Corners 28">
            <a:extLst>
              <a:ext uri="{FF2B5EF4-FFF2-40B4-BE49-F238E27FC236}">
                <a16:creationId xmlns:a16="http://schemas.microsoft.com/office/drawing/2014/main" id="{4DF5FFE1-EC84-4FB4-A4E7-5D7F186284DE}"/>
              </a:ext>
            </a:extLst>
          </p:cNvPr>
          <p:cNvSpPr/>
          <p:nvPr/>
        </p:nvSpPr>
        <p:spPr>
          <a:xfrm>
            <a:off x="8610565" y="1165072"/>
            <a:ext cx="3435431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More workloads in the paper</a:t>
            </a:r>
          </a:p>
        </p:txBody>
      </p:sp>
      <p:sp>
        <p:nvSpPr>
          <p:cNvPr id="109" name="Content Placeholder 1">
            <a:extLst>
              <a:ext uri="{FF2B5EF4-FFF2-40B4-BE49-F238E27FC236}">
                <a16:creationId xmlns:a16="http://schemas.microsoft.com/office/drawing/2014/main" id="{1F40BCF2-943C-4593-820A-612AA95B6FD5}"/>
              </a:ext>
            </a:extLst>
          </p:cNvPr>
          <p:cNvSpPr txBox="1">
            <a:spLocks/>
          </p:cNvSpPr>
          <p:nvPr/>
        </p:nvSpPr>
        <p:spPr>
          <a:xfrm>
            <a:off x="6131356" y="5980784"/>
            <a:ext cx="4582824" cy="10136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200" dirty="0"/>
              <a:t>Performance improvement with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2200" dirty="0"/>
              <a:t> migration of page tables </a:t>
            </a:r>
          </a:p>
        </p:txBody>
      </p:sp>
    </p:spTree>
    <p:extLst>
      <p:ext uri="{BB962C8B-B14F-4D97-AF65-F5344CB8AC3E}">
        <p14:creationId xmlns:p14="http://schemas.microsoft.com/office/powerpoint/2010/main" val="8255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862E-6 -4.44444E-6 L 0.14743 0.000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9622E-7 -2.59259E-6 L 0.15746 0.002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  <p:bldP spid="40" grpId="0"/>
      <p:bldP spid="41" grpId="0"/>
      <p:bldP spid="107" grpId="0" animBg="1"/>
      <p:bldP spid="1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E64E-EBCF-417A-B6C2-AEF083A9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Replica Maintenance Overhead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AA5B80D5-DB55-4E46-BD4C-EAC5EE0E016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Mitosis with 4-Way Replication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2F7C634-C4C9-4033-AFB5-1373B1F827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mmap</a:t>
            </a:r>
            <a:r>
              <a:rPr lang="en-US" dirty="0"/>
              <a:t>()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155EBAE-9EFE-4AA2-B613-90AFEDFD0A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mprotect</a:t>
            </a:r>
            <a:r>
              <a:rPr lang="en-US" dirty="0"/>
              <a:t>()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B1BDB74-6AF0-4AA1-84EC-19125E4E4E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err="1"/>
              <a:t>munmap</a:t>
            </a:r>
            <a:r>
              <a:rPr lang="en-US" dirty="0"/>
              <a:t>()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F3ECF-5D69-4467-8DB2-6A97B2566A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3F92A63C-D7AD-402C-AF42-C9F1E0AC1596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848096342"/>
              </p:ext>
            </p:extLst>
          </p:nvPr>
        </p:nvGraphicFramePr>
        <p:xfrm>
          <a:off x="615950" y="2514600"/>
          <a:ext cx="33480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95C4F8A2-19D7-45B8-87CD-06220D785782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751826734"/>
              </p:ext>
            </p:extLst>
          </p:nvPr>
        </p:nvGraphicFramePr>
        <p:xfrm>
          <a:off x="4419600" y="2514600"/>
          <a:ext cx="33496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6870A810-AB8A-4A42-B87A-70C5A2C22DE9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227709355"/>
              </p:ext>
            </p:extLst>
          </p:nvPr>
        </p:nvGraphicFramePr>
        <p:xfrm>
          <a:off x="8235950" y="2514600"/>
          <a:ext cx="33464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DFD5B917-53F4-413A-83C0-33FED9953BB2}"/>
              </a:ext>
            </a:extLst>
          </p:cNvPr>
          <p:cNvSpPr txBox="1"/>
          <p:nvPr/>
        </p:nvSpPr>
        <p:spPr>
          <a:xfrm>
            <a:off x="1340228" y="5819399"/>
            <a:ext cx="9541073" cy="36933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/>
              <a:t>Space Overhead: 0.6% of additional memory for 4-way replication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704CC3-86EE-454A-B7FE-E0F219598C2F}"/>
              </a:ext>
            </a:extLst>
          </p:cNvPr>
          <p:cNvSpPr txBox="1"/>
          <p:nvPr/>
        </p:nvSpPr>
        <p:spPr>
          <a:xfrm rot="16200000">
            <a:off x="-409468" y="3582053"/>
            <a:ext cx="1601400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Runtime Overhead</a:t>
            </a:r>
          </a:p>
        </p:txBody>
      </p:sp>
    </p:spTree>
    <p:extLst>
      <p:ext uri="{BB962C8B-B14F-4D97-AF65-F5344CB8AC3E}">
        <p14:creationId xmlns:p14="http://schemas.microsoft.com/office/powerpoint/2010/main" val="3910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29636-B592-42A4-BCA7-34C01CB68819}"/>
              </a:ext>
            </a:extLst>
          </p:cNvPr>
          <p:cNvSpPr/>
          <p:nvPr/>
        </p:nvSpPr>
        <p:spPr>
          <a:xfrm>
            <a:off x="0" y="1591519"/>
            <a:ext cx="12188825" cy="1001210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95" name="Text Placeholder 99">
            <a:extLst>
              <a:ext uri="{FF2B5EF4-FFF2-40B4-BE49-F238E27FC236}">
                <a16:creationId xmlns:a16="http://schemas.microsoft.com/office/drawing/2014/main" id="{D311683A-F75F-407C-8BEC-36A80D5FCA94}"/>
              </a:ext>
            </a:extLst>
          </p:cNvPr>
          <p:cNvSpPr txBox="1">
            <a:spLocks/>
          </p:cNvSpPr>
          <p:nvPr/>
        </p:nvSpPr>
        <p:spPr bwMode="gray">
          <a:xfrm>
            <a:off x="576122" y="1781236"/>
            <a:ext cx="11036580" cy="6429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1111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/>
              <a:t>Mitosis mitigates NUMA effects on page table walks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6FB496-DD3D-4F7C-9932-20867C8718D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504" y="4149587"/>
            <a:ext cx="3346929" cy="2023166"/>
          </a:xfrm>
        </p:spPr>
        <p:txBody>
          <a:bodyPr/>
          <a:lstStyle/>
          <a:p>
            <a:r>
              <a:rPr lang="en-US" dirty="0"/>
              <a:t>The first study to show NUMA effects on page table walks.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DF2CA-160E-41CB-BB6D-43AADCB158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9676" y="4149587"/>
            <a:ext cx="3349473" cy="2023166"/>
          </a:xfrm>
        </p:spPr>
        <p:txBody>
          <a:bodyPr/>
          <a:lstStyle/>
          <a:p>
            <a:r>
              <a:rPr lang="en-US" dirty="0"/>
              <a:t>Page table replication as PV-Ops backend.</a:t>
            </a:r>
          </a:p>
          <a:p>
            <a:r>
              <a:rPr lang="en-US" dirty="0"/>
              <a:t>Integration into </a:t>
            </a:r>
            <a:r>
              <a:rPr lang="en-US" dirty="0" err="1"/>
              <a:t>libnuma</a:t>
            </a:r>
            <a:r>
              <a:rPr lang="en-US" dirty="0"/>
              <a:t> and </a:t>
            </a:r>
            <a:r>
              <a:rPr lang="en-US" dirty="0" err="1"/>
              <a:t>numactl</a:t>
            </a:r>
            <a:r>
              <a:rPr lang="en-US" dirty="0"/>
              <a:t>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AA8EB-7AC0-4F72-8956-D8BFFDBF46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36361" y="4149587"/>
            <a:ext cx="3346704" cy="2023166"/>
          </a:xfrm>
        </p:spPr>
        <p:txBody>
          <a:bodyPr vert="horz" lIns="182880" tIns="274320" rIns="182880" bIns="0" rtlCol="0" anchor="t">
            <a:noAutofit/>
          </a:bodyPr>
          <a:lstStyle/>
          <a:p>
            <a:r>
              <a:rPr lang="en-US" dirty="0"/>
              <a:t>3.2x speed up for workload migration scenario </a:t>
            </a:r>
          </a:p>
          <a:p>
            <a:r>
              <a:rPr lang="en-US" dirty="0"/>
              <a:t>Up to 1.3x speed up for multi-socket scenario 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82A8F2-C50C-4576-B364-B7897736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 Summary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89E200C-89B9-42F8-AC92-9BFC677DBFC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Click to edit optional subtitle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72BBCAE-0613-4421-A5C0-33C6CAFB2F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6504" y="3235187"/>
            <a:ext cx="3346704" cy="914400"/>
          </a:xfrm>
        </p:spPr>
        <p:txBody>
          <a:bodyPr/>
          <a:lstStyle/>
          <a:p>
            <a:r>
              <a:rPr lang="en-US" dirty="0"/>
              <a:t>NUMA effects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FE2BB71-7CF6-4C77-B6F1-07B5151D78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9676" y="3235187"/>
            <a:ext cx="3346704" cy="91440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Mitosis Linux Implementation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98430F8C-B749-4425-B8C1-A22CD3B01A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6361" y="3235187"/>
            <a:ext cx="3346704" cy="9144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A4BDE54C-2750-44D1-9516-90B643421E92}"/>
              </a:ext>
            </a:extLst>
          </p:cNvPr>
          <p:cNvSpPr>
            <a:spLocks/>
          </p:cNvSpPr>
          <p:nvPr/>
        </p:nvSpPr>
        <p:spPr bwMode="auto">
          <a:xfrm rot="10800000">
            <a:off x="2187516" y="2824234"/>
            <a:ext cx="259623" cy="133141"/>
          </a:xfrm>
          <a:custGeom>
            <a:avLst/>
            <a:gdLst>
              <a:gd name="T0" fmla="*/ 0 w 78"/>
              <a:gd name="T1" fmla="*/ 40 h 40"/>
              <a:gd name="T2" fmla="*/ 39 w 78"/>
              <a:gd name="T3" fmla="*/ 0 h 40"/>
              <a:gd name="T4" fmla="*/ 78 w 78"/>
              <a:gd name="T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40">
                <a:moveTo>
                  <a:pt x="0" y="40"/>
                </a:moveTo>
                <a:lnTo>
                  <a:pt x="39" y="0"/>
                </a:lnTo>
                <a:lnTo>
                  <a:pt x="78" y="40"/>
                </a:lnTo>
              </a:path>
            </a:pathLst>
          </a:custGeom>
          <a:noFill/>
          <a:ln w="25400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srgbClr val="717074"/>
              </a:solidFill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EE252495-EA7D-4C7A-8588-CBA1F084D8EC}"/>
              </a:ext>
            </a:extLst>
          </p:cNvPr>
          <p:cNvSpPr>
            <a:spLocks/>
          </p:cNvSpPr>
          <p:nvPr/>
        </p:nvSpPr>
        <p:spPr bwMode="auto">
          <a:xfrm rot="10800000">
            <a:off x="5960603" y="2843849"/>
            <a:ext cx="259623" cy="133141"/>
          </a:xfrm>
          <a:custGeom>
            <a:avLst/>
            <a:gdLst>
              <a:gd name="T0" fmla="*/ 0 w 78"/>
              <a:gd name="T1" fmla="*/ 40 h 40"/>
              <a:gd name="T2" fmla="*/ 39 w 78"/>
              <a:gd name="T3" fmla="*/ 0 h 40"/>
              <a:gd name="T4" fmla="*/ 78 w 78"/>
              <a:gd name="T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40">
                <a:moveTo>
                  <a:pt x="0" y="40"/>
                </a:moveTo>
                <a:lnTo>
                  <a:pt x="39" y="0"/>
                </a:lnTo>
                <a:lnTo>
                  <a:pt x="78" y="4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srgbClr val="717074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2BEA6941-6A68-488B-BB90-5C87E9FE2877}"/>
              </a:ext>
            </a:extLst>
          </p:cNvPr>
          <p:cNvSpPr>
            <a:spLocks/>
          </p:cNvSpPr>
          <p:nvPr/>
        </p:nvSpPr>
        <p:spPr bwMode="auto">
          <a:xfrm rot="10800000">
            <a:off x="9736502" y="2843849"/>
            <a:ext cx="259623" cy="133141"/>
          </a:xfrm>
          <a:custGeom>
            <a:avLst/>
            <a:gdLst>
              <a:gd name="T0" fmla="*/ 0 w 78"/>
              <a:gd name="T1" fmla="*/ 40 h 40"/>
              <a:gd name="T2" fmla="*/ 39 w 78"/>
              <a:gd name="T3" fmla="*/ 0 h 40"/>
              <a:gd name="T4" fmla="*/ 78 w 78"/>
              <a:gd name="T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40">
                <a:moveTo>
                  <a:pt x="0" y="40"/>
                </a:moveTo>
                <a:lnTo>
                  <a:pt x="39" y="0"/>
                </a:lnTo>
                <a:lnTo>
                  <a:pt x="78" y="40"/>
                </a:lnTo>
              </a:path>
            </a:pathLst>
          </a:custGeom>
          <a:noFill/>
          <a:ln w="2540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schemeClr val="accent3"/>
              </a:solidFill>
            </a:endParaRPr>
          </a:p>
        </p:txBody>
      </p:sp>
      <p:pic>
        <p:nvPicPr>
          <p:cNvPr id="15" name="Content Placeholder 23" descr="A close up of a logo&#10;&#10;Description automatically generated">
            <a:extLst>
              <a:ext uri="{FF2B5EF4-FFF2-40B4-BE49-F238E27FC236}">
                <a16:creationId xmlns:a16="http://schemas.microsoft.com/office/drawing/2014/main" id="{1CC6BDD6-650E-4BA8-A67D-19F08C2B2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1365100" y="113746"/>
            <a:ext cx="680005" cy="680005"/>
          </a:xfrm>
          <a:prstGeom prst="rect">
            <a:avLst/>
          </a:prstGeom>
          <a:solidFill>
            <a:srgbClr val="000000">
              <a:alpha val="35000"/>
            </a:srgbClr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23F7E7-44A7-49D0-9FB1-7B1F2787AACC}"/>
              </a:ext>
            </a:extLst>
          </p:cNvPr>
          <p:cNvSpPr txBox="1"/>
          <p:nvPr/>
        </p:nvSpPr>
        <p:spPr>
          <a:xfrm>
            <a:off x="7974748" y="220330"/>
            <a:ext cx="3390352" cy="56938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/>
              <a:t>Available on GitHub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https://github.com/mitosis-project</a:t>
            </a:r>
          </a:p>
        </p:txBody>
      </p:sp>
    </p:spTree>
    <p:extLst>
      <p:ext uri="{BB962C8B-B14F-4D97-AF65-F5344CB8AC3E}">
        <p14:creationId xmlns:p14="http://schemas.microsoft.com/office/powerpoint/2010/main" val="16994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NUMA Effects on Large Multi-Socket Machines</a:t>
            </a:r>
          </a:p>
        </p:txBody>
      </p:sp>
      <p:sp>
        <p:nvSpPr>
          <p:cNvPr id="40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90FDB144-0E87-4F12-89B0-EC773769316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1304" y="1600200"/>
            <a:ext cx="5817522" cy="4572000"/>
          </a:xfrm>
        </p:spPr>
        <p:txBody>
          <a:bodyPr/>
          <a:lstStyle/>
          <a:p>
            <a:pPr>
              <a:buNone/>
            </a:pPr>
            <a:r>
              <a:rPr lang="en-US" dirty="0"/>
              <a:t>Bandwidth &amp; capacity limited per processor socket</a:t>
            </a:r>
          </a:p>
          <a:p>
            <a:endParaRPr lang="en-US" dirty="0"/>
          </a:p>
          <a:p>
            <a:r>
              <a:rPr lang="en-US" dirty="0"/>
              <a:t>More bandwidth &amp; capacity needed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Multi-socket machine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Non-uniform memory access (NUMA) machine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312ED7-01E6-42DE-9AC3-F18E48F140C7}"/>
              </a:ext>
            </a:extLst>
          </p:cNvPr>
          <p:cNvSpPr/>
          <p:nvPr/>
        </p:nvSpPr>
        <p:spPr>
          <a:xfrm>
            <a:off x="3121445" y="2066803"/>
            <a:ext cx="215343" cy="5369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A1770A-DF97-446F-8AC9-0F44404CC2A6}"/>
              </a:ext>
            </a:extLst>
          </p:cNvPr>
          <p:cNvGrpSpPr/>
          <p:nvPr/>
        </p:nvGrpSpPr>
        <p:grpSpPr>
          <a:xfrm>
            <a:off x="724016" y="1904577"/>
            <a:ext cx="3234795" cy="3120081"/>
            <a:chOff x="724016" y="1828139"/>
            <a:chExt cx="3234795" cy="31200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148662-8882-4B2A-966A-C396F7AD1CA1}"/>
                </a:ext>
              </a:extLst>
            </p:cNvPr>
            <p:cNvSpPr/>
            <p:nvPr/>
          </p:nvSpPr>
          <p:spPr>
            <a:xfrm>
              <a:off x="1892082" y="2650941"/>
              <a:ext cx="1219564" cy="19163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E124D8-05B0-4291-9965-4975C3713426}"/>
                </a:ext>
              </a:extLst>
            </p:cNvPr>
            <p:cNvSpPr/>
            <p:nvPr/>
          </p:nvSpPr>
          <p:spPr>
            <a:xfrm>
              <a:off x="1869759" y="3847706"/>
              <a:ext cx="1219564" cy="19163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ED5DA46-F5D7-450E-8966-43149964EB30}"/>
                </a:ext>
              </a:extLst>
            </p:cNvPr>
            <p:cNvSpPr/>
            <p:nvPr/>
          </p:nvSpPr>
          <p:spPr>
            <a:xfrm>
              <a:off x="3121445" y="4282132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441511-6C9B-4A8A-AE87-31E1BE6C58EE}"/>
                </a:ext>
              </a:extLst>
            </p:cNvPr>
            <p:cNvSpPr/>
            <p:nvPr/>
          </p:nvSpPr>
          <p:spPr>
            <a:xfrm>
              <a:off x="1346039" y="4382139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9B45BC-D816-4166-A09D-CF333F6F6627}"/>
                </a:ext>
              </a:extLst>
            </p:cNvPr>
            <p:cNvSpPr/>
            <p:nvPr/>
          </p:nvSpPr>
          <p:spPr>
            <a:xfrm>
              <a:off x="1346039" y="2041929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DB6F8C-FE0A-439C-A621-E1ECCC193E29}"/>
                </a:ext>
              </a:extLst>
            </p:cNvPr>
            <p:cNvSpPr/>
            <p:nvPr/>
          </p:nvSpPr>
          <p:spPr>
            <a:xfrm rot="1733548">
              <a:off x="1469551" y="3250201"/>
              <a:ext cx="1657477" cy="19298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311392-C196-4471-9D53-6A441A3A151D}"/>
                </a:ext>
              </a:extLst>
            </p:cNvPr>
            <p:cNvSpPr/>
            <p:nvPr/>
          </p:nvSpPr>
          <p:spPr>
            <a:xfrm rot="19613307">
              <a:off x="1584069" y="3259308"/>
              <a:ext cx="1428443" cy="20769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0FD6DC-E34D-4128-A4B8-A3BA9B8EAC37}"/>
                </a:ext>
              </a:extLst>
            </p:cNvPr>
            <p:cNvSpPr/>
            <p:nvPr/>
          </p:nvSpPr>
          <p:spPr>
            <a:xfrm>
              <a:off x="1346039" y="3077809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F50083-192F-4B7D-8974-9AB78806E804}"/>
                </a:ext>
              </a:extLst>
            </p:cNvPr>
            <p:cNvSpPr/>
            <p:nvPr/>
          </p:nvSpPr>
          <p:spPr>
            <a:xfrm>
              <a:off x="724016" y="1828139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4CC69F-0A96-4124-83C9-C67E313852DD}"/>
                </a:ext>
              </a:extLst>
            </p:cNvPr>
            <p:cNvSpPr/>
            <p:nvPr/>
          </p:nvSpPr>
          <p:spPr>
            <a:xfrm>
              <a:off x="996570" y="2258815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74D512-4B56-4A85-B8F1-3A9C821583E8}"/>
                </a:ext>
              </a:extLst>
            </p:cNvPr>
            <p:cNvSpPr/>
            <p:nvPr/>
          </p:nvSpPr>
          <p:spPr>
            <a:xfrm>
              <a:off x="724016" y="4660231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0BBAAE-1CF9-4208-B595-2F080BDB4F8B}"/>
                </a:ext>
              </a:extLst>
            </p:cNvPr>
            <p:cNvSpPr/>
            <p:nvPr/>
          </p:nvSpPr>
          <p:spPr>
            <a:xfrm>
              <a:off x="996570" y="360326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0BAC59-78CF-4006-A8A0-151CFE1BDB0B}"/>
                </a:ext>
              </a:extLst>
            </p:cNvPr>
            <p:cNvSpPr/>
            <p:nvPr/>
          </p:nvSpPr>
          <p:spPr>
            <a:xfrm>
              <a:off x="3121445" y="3077809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BEBD92-3C8F-4E20-8377-ACA65BB498E5}"/>
                </a:ext>
              </a:extLst>
            </p:cNvPr>
            <p:cNvSpPr/>
            <p:nvPr/>
          </p:nvSpPr>
          <p:spPr>
            <a:xfrm>
              <a:off x="2499422" y="4660231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C2C1C8-245F-42F5-AF9C-2DDC810B95BC}"/>
                </a:ext>
              </a:extLst>
            </p:cNvPr>
            <p:cNvSpPr/>
            <p:nvPr/>
          </p:nvSpPr>
          <p:spPr>
            <a:xfrm>
              <a:off x="2771976" y="360326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CE78147-26EC-4063-8129-AF841081A310}"/>
              </a:ext>
            </a:extLst>
          </p:cNvPr>
          <p:cNvSpPr/>
          <p:nvPr/>
        </p:nvSpPr>
        <p:spPr>
          <a:xfrm>
            <a:off x="2499422" y="1904577"/>
            <a:ext cx="1459389" cy="2879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</a:rPr>
              <a:t>128 GB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27D97E-CDEE-4934-B9E5-E3B8878561B3}"/>
              </a:ext>
            </a:extLst>
          </p:cNvPr>
          <p:cNvSpPr/>
          <p:nvPr/>
        </p:nvSpPr>
        <p:spPr>
          <a:xfrm>
            <a:off x="2771976" y="2335253"/>
            <a:ext cx="914281" cy="914281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Xeon E7 v3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1CF2F9-E42D-4CFD-B2DD-D019CCD61739}"/>
              </a:ext>
            </a:extLst>
          </p:cNvPr>
          <p:cNvGrpSpPr/>
          <p:nvPr/>
        </p:nvGrpSpPr>
        <p:grpSpPr>
          <a:xfrm>
            <a:off x="3050437" y="1965921"/>
            <a:ext cx="2167484" cy="2885674"/>
            <a:chOff x="3518332" y="1905477"/>
            <a:chExt cx="2167484" cy="28856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6335E8-4137-4CB7-B3D1-7FF5EC8E06BF}"/>
                </a:ext>
              </a:extLst>
            </p:cNvPr>
            <p:cNvSpPr txBox="1"/>
            <p:nvPr/>
          </p:nvSpPr>
          <p:spPr>
            <a:xfrm>
              <a:off x="3993045" y="2916953"/>
              <a:ext cx="1692771" cy="73866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~583 cycles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~11 GB/s</a:t>
              </a:r>
            </a:p>
          </p:txBody>
        </p:sp>
        <p:sp>
          <p:nvSpPr>
            <p:cNvPr id="30" name="Arrow: Down 61">
              <a:extLst>
                <a:ext uri="{FF2B5EF4-FFF2-40B4-BE49-F238E27FC236}">
                  <a16:creationId xmlns:a16="http://schemas.microsoft.com/office/drawing/2014/main" id="{D3A8A2C6-265E-4DF1-9AC2-606382BCF1D6}"/>
                </a:ext>
              </a:extLst>
            </p:cNvPr>
            <p:cNvSpPr/>
            <p:nvPr/>
          </p:nvSpPr>
          <p:spPr>
            <a:xfrm rot="10800000" flipV="1">
              <a:off x="3576529" y="2893782"/>
              <a:ext cx="219456" cy="1897369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32" name="Arrow: Down 3">
              <a:extLst>
                <a:ext uri="{FF2B5EF4-FFF2-40B4-BE49-F238E27FC236}">
                  <a16:creationId xmlns:a16="http://schemas.microsoft.com/office/drawing/2014/main" id="{D37F6273-EE40-4250-9E54-3E525F9ABF0F}"/>
                </a:ext>
              </a:extLst>
            </p:cNvPr>
            <p:cNvSpPr/>
            <p:nvPr/>
          </p:nvSpPr>
          <p:spPr>
            <a:xfrm flipV="1">
              <a:off x="3576799" y="2041750"/>
              <a:ext cx="218914" cy="629894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B50231-3FA0-429D-A44A-5117A0B27CA2}"/>
                </a:ext>
              </a:extLst>
            </p:cNvPr>
            <p:cNvSpPr txBox="1"/>
            <p:nvPr/>
          </p:nvSpPr>
          <p:spPr>
            <a:xfrm>
              <a:off x="3993045" y="1905477"/>
              <a:ext cx="1660711" cy="73866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~279 cycles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~28 GB/s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7C858B0-1625-4B07-A21B-66E3A45A9884}"/>
                </a:ext>
              </a:extLst>
            </p:cNvPr>
            <p:cNvSpPr/>
            <p:nvPr/>
          </p:nvSpPr>
          <p:spPr>
            <a:xfrm>
              <a:off x="3518332" y="2607764"/>
              <a:ext cx="335849" cy="32813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2247AC0-6517-408B-8E9A-739878E11014}"/>
              </a:ext>
            </a:extLst>
          </p:cNvPr>
          <p:cNvSpPr/>
          <p:nvPr/>
        </p:nvSpPr>
        <p:spPr>
          <a:xfrm>
            <a:off x="449875" y="5626052"/>
            <a:ext cx="4768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Measured on 4x12 Intel Xeon E7-4850 v3, </a:t>
            </a:r>
            <a:br>
              <a:rPr lang="en-US" dirty="0"/>
            </a:br>
            <a:r>
              <a:rPr lang="en-US" dirty="0"/>
              <a:t>with 512GB RAM (4x128GB) </a:t>
            </a:r>
          </a:p>
        </p:txBody>
      </p:sp>
    </p:spTree>
    <p:extLst>
      <p:ext uri="{BB962C8B-B14F-4D97-AF65-F5344CB8AC3E}">
        <p14:creationId xmlns:p14="http://schemas.microsoft.com/office/powerpoint/2010/main" val="39761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NUMA Effects on Data Pages</a:t>
            </a:r>
          </a:p>
        </p:txBody>
      </p:sp>
      <p:sp>
        <p:nvSpPr>
          <p:cNvPr id="40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Goal: Keep process threads and data close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CDADC0-6F39-4957-9D16-4B18CD600F02}"/>
              </a:ext>
            </a:extLst>
          </p:cNvPr>
          <p:cNvSpPr/>
          <p:nvPr/>
        </p:nvSpPr>
        <p:spPr>
          <a:xfrm>
            <a:off x="1584954" y="3023110"/>
            <a:ext cx="21868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r"/>
            <a:r>
              <a:rPr lang="en-US" sz="2400" dirty="0"/>
              <a:t>NUMA-aware</a:t>
            </a:r>
          </a:p>
          <a:p>
            <a:pPr marL="0" lvl="1" algn="r"/>
            <a:r>
              <a:rPr lang="en-US" sz="2400" dirty="0"/>
              <a:t>scheduling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D48E4-271B-4E27-BFC5-EAE69C5BAD0D}"/>
              </a:ext>
            </a:extLst>
          </p:cNvPr>
          <p:cNvSpPr/>
          <p:nvPr/>
        </p:nvSpPr>
        <p:spPr>
          <a:xfrm>
            <a:off x="8094379" y="3023110"/>
            <a:ext cx="23134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2400" dirty="0"/>
              <a:t>NUMA-aware </a:t>
            </a:r>
          </a:p>
          <a:p>
            <a:pPr marL="0" lvl="1"/>
            <a:r>
              <a:rPr lang="en-US" sz="2400" dirty="0"/>
              <a:t>data migration</a:t>
            </a:r>
          </a:p>
        </p:txBody>
      </p:sp>
      <p:sp>
        <p:nvSpPr>
          <p:cNvPr id="59" name="Arrow: Curved Left 58">
            <a:extLst>
              <a:ext uri="{FF2B5EF4-FFF2-40B4-BE49-F238E27FC236}">
                <a16:creationId xmlns:a16="http://schemas.microsoft.com/office/drawing/2014/main" id="{0B7AF712-DFA2-431C-9986-07937B8CA9E2}"/>
              </a:ext>
            </a:extLst>
          </p:cNvPr>
          <p:cNvSpPr/>
          <p:nvPr/>
        </p:nvSpPr>
        <p:spPr>
          <a:xfrm flipH="1">
            <a:off x="4021637" y="2670875"/>
            <a:ext cx="409339" cy="1535467"/>
          </a:xfrm>
          <a:prstGeom prst="curved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DBFE5A-C37A-47FA-9C7D-47581D4A242E}"/>
              </a:ext>
            </a:extLst>
          </p:cNvPr>
          <p:cNvGrpSpPr/>
          <p:nvPr/>
        </p:nvGrpSpPr>
        <p:grpSpPr>
          <a:xfrm>
            <a:off x="4472889" y="1892575"/>
            <a:ext cx="3234795" cy="3120081"/>
            <a:chOff x="724016" y="1904577"/>
            <a:chExt cx="3234795" cy="312008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84E49C7-96CB-4985-BD21-117021B770FB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FBFDD91-055E-4641-98EC-C6D83AA7A13A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B2BD676-0B72-4ACB-B419-59EB8575FDDA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124D2BE-ECDE-49A0-8ECD-BA6835F00178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2892255-B9B5-4A71-9278-7E69B823E522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D9D03C7-51AE-4E0C-95F4-34D60EEF07EA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34155D6-8043-44AC-AD64-2BEF60287558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2CEE062-6898-41EE-8292-6E01561F4D42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0448F5A-63AB-495B-931F-48178A11BE4E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D6799FB-26C4-42BA-9DDB-E7D8410B1036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926C2E6-22A5-4366-83E8-84EC001E1A2A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B1E5716-EB26-4951-BC7B-F207CFF4541B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25941E1-DB93-43D2-9DBE-AAE3B6DE75A5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E9FAFA3-1675-494C-8B46-461CA5C82744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75DF5AA-B06F-416C-B049-C984817127C8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5047F0D-78E1-4E40-AAE6-68F25D21D41F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F23AC86-E33E-418E-B0AD-01B6137F6C2C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33A300C-91CE-4E2D-A8E5-808D710C6536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AA58B73-300C-4D7A-ACC5-C1F14E1A10DF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2477AD4-A20A-4E25-8502-1B3CCAAC4A92}"/>
              </a:ext>
            </a:extLst>
          </p:cNvPr>
          <p:cNvGrpSpPr/>
          <p:nvPr/>
        </p:nvGrpSpPr>
        <p:grpSpPr>
          <a:xfrm>
            <a:off x="4574862" y="2540932"/>
            <a:ext cx="1247187" cy="505042"/>
            <a:chOff x="3154401" y="2479288"/>
            <a:chExt cx="1247187" cy="50504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E36473E-C843-4F5D-B219-6AFB36D59035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55" name="Picture 49">
              <a:extLst>
                <a:ext uri="{FF2B5EF4-FFF2-40B4-BE49-F238E27FC236}">
                  <a16:creationId xmlns:a16="http://schemas.microsoft.com/office/drawing/2014/main" id="{16442D98-4F44-48E5-8F33-BCD5514032F4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0">
              <a:extLst>
                <a:ext uri="{FF2B5EF4-FFF2-40B4-BE49-F238E27FC236}">
                  <a16:creationId xmlns:a16="http://schemas.microsoft.com/office/drawing/2014/main" id="{571C6743-A220-49CA-BFFB-A160C733600C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" name="CustomShape 22">
              <a:extLst>
                <a:ext uri="{FF2B5EF4-FFF2-40B4-BE49-F238E27FC236}">
                  <a16:creationId xmlns:a16="http://schemas.microsoft.com/office/drawing/2014/main" id="{3ECCEFA2-ED8F-48DA-86BA-FF1CD164A727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B45469-5877-4CC0-B4B4-84E4DDD17809}"/>
              </a:ext>
            </a:extLst>
          </p:cNvPr>
          <p:cNvGrpSpPr/>
          <p:nvPr/>
        </p:nvGrpSpPr>
        <p:grpSpPr>
          <a:xfrm>
            <a:off x="6352850" y="2540932"/>
            <a:ext cx="1247187" cy="505042"/>
            <a:chOff x="3154401" y="2479288"/>
            <a:chExt cx="1247187" cy="50504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9B61324-A741-499B-B900-76E0E5AB94FF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49" name="Picture 49">
              <a:extLst>
                <a:ext uri="{FF2B5EF4-FFF2-40B4-BE49-F238E27FC236}">
                  <a16:creationId xmlns:a16="http://schemas.microsoft.com/office/drawing/2014/main" id="{D57EEB3F-B2D3-47B5-BBD1-72C349AE120F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50">
              <a:extLst>
                <a:ext uri="{FF2B5EF4-FFF2-40B4-BE49-F238E27FC236}">
                  <a16:creationId xmlns:a16="http://schemas.microsoft.com/office/drawing/2014/main" id="{7C8EE04B-65FD-4D0D-8D37-B6AD846B43C7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" name="CustomShape 22">
              <a:extLst>
                <a:ext uri="{FF2B5EF4-FFF2-40B4-BE49-F238E27FC236}">
                  <a16:creationId xmlns:a16="http://schemas.microsoft.com/office/drawing/2014/main" id="{863C02C6-6B70-4965-A575-60B1126459C5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154E2B-33B2-4732-8FF4-57F385C2B74B}"/>
              </a:ext>
            </a:extLst>
          </p:cNvPr>
          <p:cNvSpPr/>
          <p:nvPr/>
        </p:nvSpPr>
        <p:spPr>
          <a:xfrm>
            <a:off x="4850963" y="4693069"/>
            <a:ext cx="694984" cy="38079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Data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CCB1E24-B7BE-4024-B1B8-4BA64E302966}"/>
              </a:ext>
            </a:extLst>
          </p:cNvPr>
          <p:cNvSpPr/>
          <p:nvPr/>
        </p:nvSpPr>
        <p:spPr>
          <a:xfrm>
            <a:off x="6628282" y="4693069"/>
            <a:ext cx="694984" cy="38079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D943B6-CB8B-41FC-924B-DB5CB26F4A62}"/>
              </a:ext>
            </a:extLst>
          </p:cNvPr>
          <p:cNvGrpSpPr/>
          <p:nvPr/>
        </p:nvGrpSpPr>
        <p:grpSpPr>
          <a:xfrm>
            <a:off x="4574862" y="2540712"/>
            <a:ext cx="1247187" cy="505042"/>
            <a:chOff x="3154401" y="2479288"/>
            <a:chExt cx="1247187" cy="50504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87A0A0F-90C8-4052-938B-E12ECA9F372E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36" name="Picture 49">
              <a:extLst>
                <a:ext uri="{FF2B5EF4-FFF2-40B4-BE49-F238E27FC236}">
                  <a16:creationId xmlns:a16="http://schemas.microsoft.com/office/drawing/2014/main" id="{4D8C128F-9662-45BA-BEF8-A60DF2B36C37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50">
              <a:extLst>
                <a:ext uri="{FF2B5EF4-FFF2-40B4-BE49-F238E27FC236}">
                  <a16:creationId xmlns:a16="http://schemas.microsoft.com/office/drawing/2014/main" id="{79AE424C-BB7A-4DCC-A4C4-C39D9C048A48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CustomShape 22">
              <a:extLst>
                <a:ext uri="{FF2B5EF4-FFF2-40B4-BE49-F238E27FC236}">
                  <a16:creationId xmlns:a16="http://schemas.microsoft.com/office/drawing/2014/main" id="{1232DE9F-D30D-4685-B14E-B2E992CEBFCE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3CB940B-B965-48F0-BBD1-82D4712AD33D}"/>
              </a:ext>
            </a:extLst>
          </p:cNvPr>
          <p:cNvSpPr/>
          <p:nvPr/>
        </p:nvSpPr>
        <p:spPr>
          <a:xfrm>
            <a:off x="6628282" y="4678262"/>
            <a:ext cx="694984" cy="38079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Data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9F5490F-46B5-4F98-81E4-AF4AD227903D}"/>
              </a:ext>
            </a:extLst>
          </p:cNvPr>
          <p:cNvSpPr/>
          <p:nvPr/>
        </p:nvSpPr>
        <p:spPr>
          <a:xfrm>
            <a:off x="6628282" y="1860699"/>
            <a:ext cx="694984" cy="38079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Data</a:t>
            </a:r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B167CC29-82CC-47A2-B845-E014FD01346D}"/>
              </a:ext>
            </a:extLst>
          </p:cNvPr>
          <p:cNvSpPr/>
          <p:nvPr/>
        </p:nvSpPr>
        <p:spPr>
          <a:xfrm flipV="1">
            <a:off x="7444562" y="1967309"/>
            <a:ext cx="529190" cy="2942598"/>
          </a:xfrm>
          <a:prstGeom prst="curved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0" name="Arrow: Down 61">
            <a:extLst>
              <a:ext uri="{FF2B5EF4-FFF2-40B4-BE49-F238E27FC236}">
                <a16:creationId xmlns:a16="http://schemas.microsoft.com/office/drawing/2014/main" id="{52F1B45F-0E6C-4C03-8B11-09702514447A}"/>
              </a:ext>
            </a:extLst>
          </p:cNvPr>
          <p:cNvSpPr/>
          <p:nvPr/>
        </p:nvSpPr>
        <p:spPr>
          <a:xfrm rot="10800000" flipV="1">
            <a:off x="5084920" y="3042036"/>
            <a:ext cx="227072" cy="1682632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81" name="Arrow: Down 61">
            <a:extLst>
              <a:ext uri="{FF2B5EF4-FFF2-40B4-BE49-F238E27FC236}">
                <a16:creationId xmlns:a16="http://schemas.microsoft.com/office/drawing/2014/main" id="{B731BD54-E162-481E-90B3-8EBBC79CA3F1}"/>
              </a:ext>
            </a:extLst>
          </p:cNvPr>
          <p:cNvSpPr/>
          <p:nvPr/>
        </p:nvSpPr>
        <p:spPr>
          <a:xfrm rot="10800000" flipV="1">
            <a:off x="5084920" y="4364617"/>
            <a:ext cx="227072" cy="36576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AA837A-989A-4CD6-A345-2120C7F92977}"/>
              </a:ext>
            </a:extLst>
          </p:cNvPr>
          <p:cNvGrpSpPr/>
          <p:nvPr/>
        </p:nvGrpSpPr>
        <p:grpSpPr>
          <a:xfrm>
            <a:off x="4574862" y="3864163"/>
            <a:ext cx="1247187" cy="505042"/>
            <a:chOff x="3154401" y="2479288"/>
            <a:chExt cx="1247187" cy="50504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30DE5AE-9266-444E-B289-3A6E9A5B7B55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43" name="Picture 49">
              <a:extLst>
                <a:ext uri="{FF2B5EF4-FFF2-40B4-BE49-F238E27FC236}">
                  <a16:creationId xmlns:a16="http://schemas.microsoft.com/office/drawing/2014/main" id="{06CCF0DF-C175-425F-99E8-43E50EF666BC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50">
              <a:extLst>
                <a:ext uri="{FF2B5EF4-FFF2-40B4-BE49-F238E27FC236}">
                  <a16:creationId xmlns:a16="http://schemas.microsoft.com/office/drawing/2014/main" id="{BA367B67-ED6B-499B-AE40-77360B3E6366}"/>
                </a:ext>
              </a:extLst>
            </p:cNvPr>
            <p:cNvPicPr/>
            <p:nvPr/>
          </p:nvPicPr>
          <p:blipFill>
            <a:blip r:embed="rId3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CustomShape 22">
              <a:extLst>
                <a:ext uri="{FF2B5EF4-FFF2-40B4-BE49-F238E27FC236}">
                  <a16:creationId xmlns:a16="http://schemas.microsoft.com/office/drawing/2014/main" id="{5722C272-3C6C-441F-914D-FB1C2C8B65B0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sp>
        <p:nvSpPr>
          <p:cNvPr id="82" name="Arrow: Down 61">
            <a:extLst>
              <a:ext uri="{FF2B5EF4-FFF2-40B4-BE49-F238E27FC236}">
                <a16:creationId xmlns:a16="http://schemas.microsoft.com/office/drawing/2014/main" id="{FFB0AE36-F671-4B8D-8898-062D5D7D7A7E}"/>
              </a:ext>
            </a:extLst>
          </p:cNvPr>
          <p:cNvSpPr/>
          <p:nvPr/>
        </p:nvSpPr>
        <p:spPr>
          <a:xfrm rot="10800000" flipV="1">
            <a:off x="6862239" y="3029773"/>
            <a:ext cx="227072" cy="1682632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83" name="Arrow: Down 61">
            <a:extLst>
              <a:ext uri="{FF2B5EF4-FFF2-40B4-BE49-F238E27FC236}">
                <a16:creationId xmlns:a16="http://schemas.microsoft.com/office/drawing/2014/main" id="{04221EF4-F7AD-4EAA-BE1C-64AD2F396723}"/>
              </a:ext>
            </a:extLst>
          </p:cNvPr>
          <p:cNvSpPr/>
          <p:nvPr/>
        </p:nvSpPr>
        <p:spPr>
          <a:xfrm rot="10800000">
            <a:off x="6862238" y="2191402"/>
            <a:ext cx="227072" cy="36576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F5A34DA-90A7-407F-86B1-BE9D46B4C25B}"/>
              </a:ext>
            </a:extLst>
          </p:cNvPr>
          <p:cNvSpPr/>
          <p:nvPr/>
        </p:nvSpPr>
        <p:spPr>
          <a:xfrm>
            <a:off x="1725047" y="5256175"/>
            <a:ext cx="8698323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algn="ctr"/>
            <a:r>
              <a:rPr lang="en-US" sz="2400" dirty="0"/>
              <a:t>Decades of work has focused on </a:t>
            </a:r>
            <a:r>
              <a:rPr lang="en-US" sz="2400" b="1" u="sng" dirty="0"/>
              <a:t>data placement</a:t>
            </a:r>
            <a:r>
              <a:rPr lang="en-US" sz="2400" dirty="0"/>
              <a:t>. </a:t>
            </a:r>
            <a:endParaRPr lang="en-US" sz="2400" b="1" u="sng" dirty="0"/>
          </a:p>
          <a:p>
            <a:pPr algn="ctr">
              <a:buNone/>
            </a:pPr>
            <a:endParaRPr lang="en-US" sz="2400" dirty="0"/>
          </a:p>
          <a:p>
            <a:pPr algn="ctr"/>
            <a:r>
              <a:rPr lang="en-US" sz="2400" dirty="0"/>
              <a:t>What about placement of </a:t>
            </a:r>
            <a:r>
              <a:rPr lang="en-US" sz="2400" b="1" u="sng" dirty="0"/>
              <a:t>page tables?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2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9" grpId="0" animBg="1"/>
      <p:bldP spid="58" grpId="0" animBg="1"/>
      <p:bldP spid="52" grpId="0" animBg="1"/>
      <p:bldP spid="52" grpId="1" animBg="1"/>
      <p:bldP spid="79" grpId="0" animBg="1"/>
      <p:bldP spid="15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96223A-0B82-4AB6-8A7F-9B8C3F58C98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63C844D-4AE0-4B96-BC67-125CFE0DD83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Background (x86 specific)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Memory Access Requires Virtual-to-Physical Translation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BFABB-A860-434C-9C5A-005F0927F999}"/>
              </a:ext>
            </a:extLst>
          </p:cNvPr>
          <p:cNvSpPr/>
          <p:nvPr/>
        </p:nvSpPr>
        <p:spPr>
          <a:xfrm>
            <a:off x="5880565" y="2993143"/>
            <a:ext cx="3781089" cy="914281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1AC16-38D8-48AF-A761-DCC6B77B76D6}"/>
              </a:ext>
            </a:extLst>
          </p:cNvPr>
          <p:cNvGrpSpPr/>
          <p:nvPr/>
        </p:nvGrpSpPr>
        <p:grpSpPr>
          <a:xfrm>
            <a:off x="6253759" y="2512321"/>
            <a:ext cx="4360158" cy="1852561"/>
            <a:chOff x="6253780" y="2512201"/>
            <a:chExt cx="4360726" cy="18528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F213AE6-7B84-4783-A49E-E84C482DBA8E}"/>
                </a:ext>
              </a:extLst>
            </p:cNvPr>
            <p:cNvGrpSpPr/>
            <p:nvPr/>
          </p:nvGrpSpPr>
          <p:grpSpPr>
            <a:xfrm>
              <a:off x="6253780" y="2512202"/>
              <a:ext cx="1308106" cy="1852801"/>
              <a:chOff x="5362240" y="2512202"/>
              <a:chExt cx="1308106" cy="185280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8EDE1DB-4515-4E34-AB05-E5D1F663127E}"/>
                  </a:ext>
                </a:extLst>
              </p:cNvPr>
              <p:cNvSpPr/>
              <p:nvPr/>
            </p:nvSpPr>
            <p:spPr>
              <a:xfrm>
                <a:off x="5362240" y="3143083"/>
                <a:ext cx="1308106" cy="609244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Translation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(MMU)</a:t>
                </a:r>
                <a:endParaRPr lang="en-US" sz="1600"/>
              </a:p>
            </p:txBody>
          </p:sp>
          <p:sp>
            <p:nvSpPr>
              <p:cNvPr id="10" name="Arrow: Down 13">
                <a:extLst>
                  <a:ext uri="{FF2B5EF4-FFF2-40B4-BE49-F238E27FC236}">
                    <a16:creationId xmlns:a16="http://schemas.microsoft.com/office/drawing/2014/main" id="{459BFAAF-BBAC-4409-BAA3-6C62B3BDCE79}"/>
                  </a:ext>
                </a:extLst>
              </p:cNvPr>
              <p:cNvSpPr/>
              <p:nvPr/>
            </p:nvSpPr>
            <p:spPr>
              <a:xfrm>
                <a:off x="5798081" y="3752327"/>
                <a:ext cx="348792" cy="612676"/>
              </a:xfrm>
              <a:prstGeom prst="downArrow">
                <a:avLst/>
              </a:prstGeom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Arrow: Down 34">
                <a:extLst>
                  <a:ext uri="{FF2B5EF4-FFF2-40B4-BE49-F238E27FC236}">
                    <a16:creationId xmlns:a16="http://schemas.microsoft.com/office/drawing/2014/main" id="{7308ED6E-0B6C-4329-8E93-DDA2A4BCFEF2}"/>
                  </a:ext>
                </a:extLst>
              </p:cNvPr>
              <p:cNvSpPr/>
              <p:nvPr/>
            </p:nvSpPr>
            <p:spPr>
              <a:xfrm>
                <a:off x="5799226" y="2512202"/>
                <a:ext cx="348792" cy="630881"/>
              </a:xfrm>
              <a:prstGeom prst="downArrow">
                <a:avLst/>
              </a:prstGeom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Arrow: Down 35">
              <a:extLst>
                <a:ext uri="{FF2B5EF4-FFF2-40B4-BE49-F238E27FC236}">
                  <a16:creationId xmlns:a16="http://schemas.microsoft.com/office/drawing/2014/main" id="{55410973-63BA-44AD-9EF8-888F678E8D2D}"/>
                </a:ext>
              </a:extLst>
            </p:cNvPr>
            <p:cNvSpPr/>
            <p:nvPr/>
          </p:nvSpPr>
          <p:spPr>
            <a:xfrm>
              <a:off x="10265714" y="2512201"/>
              <a:ext cx="348792" cy="1852801"/>
            </a:xfrm>
            <a:prstGeom prst="downArrow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986EB-BE5C-4ACF-B65B-2C979810D1A2}"/>
              </a:ext>
            </a:extLst>
          </p:cNvPr>
          <p:cNvGrpSpPr/>
          <p:nvPr/>
        </p:nvGrpSpPr>
        <p:grpSpPr>
          <a:xfrm>
            <a:off x="4638200" y="1137053"/>
            <a:ext cx="7052118" cy="1367086"/>
            <a:chOff x="4638010" y="1136754"/>
            <a:chExt cx="7053037" cy="13672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94BC1D6-9701-4DED-B026-9839BEFD9C14}"/>
                </a:ext>
              </a:extLst>
            </p:cNvPr>
            <p:cNvGrpSpPr/>
            <p:nvPr/>
          </p:nvGrpSpPr>
          <p:grpSpPr>
            <a:xfrm>
              <a:off x="4638010" y="1579979"/>
              <a:ext cx="7053037" cy="924039"/>
              <a:chOff x="3746470" y="1579979"/>
              <a:chExt cx="7053037" cy="9240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4C9F5D8-281A-4330-8AD6-AD8FC9E9DB3A}"/>
                  </a:ext>
                </a:extLst>
              </p:cNvPr>
              <p:cNvGrpSpPr/>
              <p:nvPr/>
            </p:nvGrpSpPr>
            <p:grpSpPr>
              <a:xfrm>
                <a:off x="3746470" y="1759937"/>
                <a:ext cx="7053037" cy="744081"/>
                <a:chOff x="3326956" y="1749123"/>
                <a:chExt cx="7053037" cy="744081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202F106-2900-413D-8B5A-318A542B058D}"/>
                    </a:ext>
                  </a:extLst>
                </p:cNvPr>
                <p:cNvSpPr/>
                <p:nvPr/>
              </p:nvSpPr>
              <p:spPr>
                <a:xfrm>
                  <a:off x="3326956" y="1980325"/>
                  <a:ext cx="4637232" cy="512878"/>
                </a:xfrm>
                <a:prstGeom prst="rect">
                  <a:avLst/>
                </a:prstGeom>
                <a:ln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bg1"/>
                      </a:solidFill>
                    </a:rPr>
                    <a:t>Virtual Page Number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408CA42-AD3D-4161-AD40-0DAF47DD153B}"/>
                    </a:ext>
                  </a:extLst>
                </p:cNvPr>
                <p:cNvSpPr/>
                <p:nvPr/>
              </p:nvSpPr>
              <p:spPr>
                <a:xfrm>
                  <a:off x="7969621" y="1980325"/>
                  <a:ext cx="2377440" cy="512879"/>
                </a:xfrm>
                <a:prstGeom prst="rect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bg1"/>
                      </a:solidFill>
                    </a:rPr>
                    <a:t>Virtual Page Offset</a:t>
                  </a:r>
                  <a:endParaRPr lang="en-US" sz="240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E89D69-2B52-421F-AA2E-00477D1507C1}"/>
                    </a:ext>
                  </a:extLst>
                </p:cNvPr>
                <p:cNvSpPr txBox="1"/>
                <p:nvPr/>
              </p:nvSpPr>
              <p:spPr>
                <a:xfrm>
                  <a:off x="3341590" y="1749123"/>
                  <a:ext cx="182742" cy="215444"/>
                </a:xfrm>
                <a:prstGeom prst="rect">
                  <a:avLst/>
                </a:prstGeom>
              </p:spPr>
              <p:txBody>
                <a:bodyPr rot="0" spcFirstLastPara="0" vertOverflow="overflow" horzOverflow="overflow" vert="horz" wrap="non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/>
                    <a:t>47</a:t>
                  </a:r>
                  <a:endParaRPr lang="en-US" sz="200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CBDCC05-37FA-437C-93D8-731A3F6A01ED}"/>
                    </a:ext>
                  </a:extLst>
                </p:cNvPr>
                <p:cNvSpPr txBox="1"/>
                <p:nvPr/>
              </p:nvSpPr>
              <p:spPr>
                <a:xfrm>
                  <a:off x="10174691" y="1749123"/>
                  <a:ext cx="205302" cy="215444"/>
                </a:xfrm>
                <a:prstGeom prst="rect">
                  <a:avLst/>
                </a:prstGeom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/>
                    <a:t>0</a:t>
                  </a:r>
                  <a:endParaRPr lang="en-US" sz="200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D95F92-43F2-4CB7-864F-C10FE4E867AC}"/>
                    </a:ext>
                  </a:extLst>
                </p:cNvPr>
                <p:cNvSpPr txBox="1"/>
                <p:nvPr/>
              </p:nvSpPr>
              <p:spPr>
                <a:xfrm>
                  <a:off x="7969621" y="1749123"/>
                  <a:ext cx="205302" cy="215444"/>
                </a:xfrm>
                <a:prstGeom prst="rect">
                  <a:avLst/>
                </a:prstGeom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/>
                    <a:t>11</a:t>
                  </a:r>
                  <a:endParaRPr lang="en-US" sz="200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7C150B3-B2F7-4F72-B43D-0222F343C55C}"/>
                    </a:ext>
                  </a:extLst>
                </p:cNvPr>
                <p:cNvSpPr txBox="1"/>
                <p:nvPr/>
              </p:nvSpPr>
              <p:spPr>
                <a:xfrm>
                  <a:off x="7765127" y="1749123"/>
                  <a:ext cx="205302" cy="215444"/>
                </a:xfrm>
                <a:prstGeom prst="rect">
                  <a:avLst/>
                </a:prstGeom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/>
                    <a:t>12</a:t>
                  </a:r>
                  <a:endParaRPr lang="en-US" sz="2000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007663-7A25-4FAF-9BDE-2C2471601D53}"/>
                  </a:ext>
                </a:extLst>
              </p:cNvPr>
              <p:cNvSpPr txBox="1"/>
              <p:nvPr/>
            </p:nvSpPr>
            <p:spPr>
              <a:xfrm>
                <a:off x="5672710" y="1579979"/>
                <a:ext cx="801501" cy="276999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/>
                  <a:t>0x40000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1DF279-E3EA-4E90-8EE7-CF62492A6FC1}"/>
                  </a:ext>
                </a:extLst>
              </p:cNvPr>
              <p:cNvSpPr txBox="1"/>
              <p:nvPr/>
            </p:nvSpPr>
            <p:spPr>
              <a:xfrm>
                <a:off x="9051448" y="1579979"/>
                <a:ext cx="1085745" cy="276999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/>
                  <a:t>0x930 ​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EE51DD-60A8-4A4A-9851-4426231EE464}"/>
                </a:ext>
              </a:extLst>
            </p:cNvPr>
            <p:cNvSpPr txBox="1"/>
            <p:nvPr/>
          </p:nvSpPr>
          <p:spPr>
            <a:xfrm>
              <a:off x="6333124" y="1136754"/>
              <a:ext cx="3157916" cy="246221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/>
                <a:t>Processes deal with virtual addresses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59F94E-FCD8-471D-8BBD-B6D95AA912F7}"/>
              </a:ext>
            </a:extLst>
          </p:cNvPr>
          <p:cNvGrpSpPr/>
          <p:nvPr/>
        </p:nvGrpSpPr>
        <p:grpSpPr>
          <a:xfrm>
            <a:off x="5233672" y="4145212"/>
            <a:ext cx="6456647" cy="2473865"/>
            <a:chOff x="5233559" y="4145304"/>
            <a:chExt cx="6457488" cy="247418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0C88B3-06CF-477C-9B3B-878D1646756D}"/>
                </a:ext>
              </a:extLst>
            </p:cNvPr>
            <p:cNvGrpSpPr/>
            <p:nvPr/>
          </p:nvGrpSpPr>
          <p:grpSpPr>
            <a:xfrm>
              <a:off x="8105550" y="5840430"/>
              <a:ext cx="3337994" cy="402952"/>
              <a:chOff x="8105550" y="5840430"/>
              <a:chExt cx="3337994" cy="4029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3CB5960-9CDA-456E-8BBE-1CE1ABD380BD}"/>
                  </a:ext>
                </a:extLst>
              </p:cNvPr>
              <p:cNvSpPr txBox="1"/>
              <p:nvPr/>
            </p:nvSpPr>
            <p:spPr>
              <a:xfrm>
                <a:off x="8105550" y="5903406"/>
                <a:ext cx="1461385" cy="276999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/>
                  <a:t>0x2000930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4E4BAD-0FCB-4941-8C1A-3CEC09716C6C}"/>
                  </a:ext>
                </a:extLst>
              </p:cNvPr>
              <p:cNvSpPr/>
              <p:nvPr/>
            </p:nvSpPr>
            <p:spPr>
              <a:xfrm>
                <a:off x="10391444" y="5840430"/>
                <a:ext cx="1052100" cy="402952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>
                    <a:solidFill>
                      <a:schemeClr val="bg1"/>
                    </a:solidFill>
                  </a:rPr>
                  <a:t>RAM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6098DE9-D1AF-4695-A797-123328F9BB90}"/>
                  </a:ext>
                </a:extLst>
              </p:cNvPr>
              <p:cNvCxnSpPr>
                <a:cxnSpLocks/>
                <a:stCxn id="44" idx="3"/>
                <a:endCxn id="45" idx="1"/>
              </p:cNvCxnSpPr>
              <p:nvPr/>
            </p:nvCxnSpPr>
            <p:spPr bwMode="gray">
              <a:xfrm>
                <a:off x="9566935" y="6041906"/>
                <a:ext cx="82450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1E9F99B-94CE-4BF3-A14B-1A455588D160}"/>
                </a:ext>
              </a:extLst>
            </p:cNvPr>
            <p:cNvGrpSpPr/>
            <p:nvPr/>
          </p:nvGrpSpPr>
          <p:grpSpPr>
            <a:xfrm>
              <a:off x="5233559" y="4145304"/>
              <a:ext cx="6457488" cy="1758102"/>
              <a:chOff x="5233559" y="4145304"/>
              <a:chExt cx="6457488" cy="175810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10EC48C-F641-4F9D-BA66-2D777F2425CB}"/>
                  </a:ext>
                </a:extLst>
              </p:cNvPr>
              <p:cNvGrpSpPr/>
              <p:nvPr/>
            </p:nvGrpSpPr>
            <p:grpSpPr>
              <a:xfrm>
                <a:off x="5233559" y="4145304"/>
                <a:ext cx="6457488" cy="1112147"/>
                <a:chOff x="4342019" y="4145304"/>
                <a:chExt cx="6457488" cy="1112147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975DFBD-6741-447A-A7F1-2C876BE0F45B}"/>
                    </a:ext>
                  </a:extLst>
                </p:cNvPr>
                <p:cNvGrpSpPr/>
                <p:nvPr/>
              </p:nvGrpSpPr>
              <p:grpSpPr>
                <a:xfrm>
                  <a:off x="4342019" y="4145304"/>
                  <a:ext cx="6457488" cy="731763"/>
                  <a:chOff x="3922505" y="3776271"/>
                  <a:chExt cx="6457488" cy="731763"/>
                </a:xfrm>
              </p:grpSpPr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6AB210F-926C-4A09-A7AF-20456A6F01CF}"/>
                      </a:ext>
                    </a:extLst>
                  </p:cNvPr>
                  <p:cNvSpPr txBox="1"/>
                  <p:nvPr/>
                </p:nvSpPr>
                <p:spPr>
                  <a:xfrm>
                    <a:off x="3922505" y="3776271"/>
                    <a:ext cx="182742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non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400"/>
                      <a:t>45</a:t>
                    </a:r>
                    <a:endParaRPr lang="en-US" sz="2000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EE4C94A-FD10-4508-AF32-955D842D4D96}"/>
                      </a:ext>
                    </a:extLst>
                  </p:cNvPr>
                  <p:cNvSpPr/>
                  <p:nvPr/>
                </p:nvSpPr>
                <p:spPr>
                  <a:xfrm>
                    <a:off x="3929569" y="3995970"/>
                    <a:ext cx="4005256" cy="512064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600">
                        <a:solidFill>
                          <a:schemeClr val="bg1"/>
                        </a:solidFill>
                      </a:rPr>
                      <a:t>Physical Frame Number</a:t>
                    </a: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BC91DCD5-1F9C-4C14-8EA2-BEBFABD30D2F}"/>
                      </a:ext>
                    </a:extLst>
                  </p:cNvPr>
                  <p:cNvSpPr/>
                  <p:nvPr/>
                </p:nvSpPr>
                <p:spPr>
                  <a:xfrm>
                    <a:off x="7940336" y="3995970"/>
                    <a:ext cx="2377440" cy="512064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bg1"/>
                        </a:solidFill>
                      </a:rPr>
                      <a:t>Physical Frame Offset</a:t>
                    </a:r>
                    <a:endParaRPr lang="en-US" sz="2400" dirty="0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305C789-EA7F-4268-9801-FEC6EF22DBF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74691" y="3776271"/>
                    <a:ext cx="205302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400"/>
                      <a:t>0</a:t>
                    </a:r>
                    <a:endParaRPr lang="en-US" sz="2000"/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A1AE5CE2-5CDF-46C2-81A2-A5A895DCF6DE}"/>
                      </a:ext>
                    </a:extLst>
                  </p:cNvPr>
                  <p:cNvSpPr txBox="1"/>
                  <p:nvPr/>
                </p:nvSpPr>
                <p:spPr>
                  <a:xfrm>
                    <a:off x="7949763" y="3776271"/>
                    <a:ext cx="205302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400"/>
                      <a:t>11</a:t>
                    </a:r>
                    <a:endParaRPr lang="en-US" sz="2000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68366260-B5A1-4FDC-8802-F8443201B7F8}"/>
                      </a:ext>
                    </a:extLst>
                  </p:cNvPr>
                  <p:cNvSpPr txBox="1"/>
                  <p:nvPr/>
                </p:nvSpPr>
                <p:spPr>
                  <a:xfrm>
                    <a:off x="7727565" y="3776271"/>
                    <a:ext cx="205302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400"/>
                      <a:t>12</a:t>
                    </a:r>
                    <a:endParaRPr lang="en-US" sz="2000"/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536F42-11C6-441F-A0E0-0C60B4F67264}"/>
                    </a:ext>
                  </a:extLst>
                </p:cNvPr>
                <p:cNvSpPr txBox="1"/>
                <p:nvPr/>
              </p:nvSpPr>
              <p:spPr>
                <a:xfrm>
                  <a:off x="5776884" y="4980452"/>
                  <a:ext cx="684482" cy="276999"/>
                </a:xfrm>
                <a:prstGeom prst="rect">
                  <a:avLst/>
                </a:prstGeom>
              </p:spPr>
              <p:txBody>
                <a:bodyPr rot="0" spcFirstLastPara="0" vertOverflow="overflow" horzOverflow="overflow" vert="horz" wrap="non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/>
                    <a:t>0x2000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D8486EB-75AA-48A2-886D-ED5B93DEBBB4}"/>
                    </a:ext>
                  </a:extLst>
                </p:cNvPr>
                <p:cNvSpPr txBox="1"/>
                <p:nvPr/>
              </p:nvSpPr>
              <p:spPr>
                <a:xfrm>
                  <a:off x="9267673" y="4980451"/>
                  <a:ext cx="620363" cy="276999"/>
                </a:xfrm>
                <a:prstGeom prst="rect">
                  <a:avLst/>
                </a:prstGeom>
              </p:spPr>
              <p:txBody>
                <a:bodyPr rot="0" spcFirstLastPara="0" vertOverflow="overflow" horzOverflow="overflow" vert="horz" wrap="non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/>
                    <a:t>0x930 ​</a:t>
                  </a:r>
                </a:p>
              </p:txBody>
            </p:sp>
          </p:grpSp>
          <p:cxnSp>
            <p:nvCxnSpPr>
              <p:cNvPr id="33" name="Connector: Elbow 44">
                <a:extLst>
                  <a:ext uri="{FF2B5EF4-FFF2-40B4-BE49-F238E27FC236}">
                    <a16:creationId xmlns:a16="http://schemas.microsoft.com/office/drawing/2014/main" id="{E9D79A08-0CB7-4B89-8981-D99362F1D18A}"/>
                  </a:ext>
                </a:extLst>
              </p:cNvPr>
              <p:cNvCxnSpPr>
                <a:cxnSpLocks/>
                <a:stCxn id="36" idx="2"/>
                <a:endCxn id="44" idx="0"/>
              </p:cNvCxnSpPr>
              <p:nvPr/>
            </p:nvCxnSpPr>
            <p:spPr bwMode="gray">
              <a:xfrm rot="16200000" flipH="1">
                <a:off x="7600477" y="4667639"/>
                <a:ext cx="645955" cy="1825578"/>
              </a:xfrm>
              <a:prstGeom prst="bentConnector3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or: Elbow 46">
                <a:extLst>
                  <a:ext uri="{FF2B5EF4-FFF2-40B4-BE49-F238E27FC236}">
                    <a16:creationId xmlns:a16="http://schemas.microsoft.com/office/drawing/2014/main" id="{7005D215-0705-42C0-B71F-7A5CABC18ED2}"/>
                  </a:ext>
                </a:extLst>
              </p:cNvPr>
              <p:cNvCxnSpPr>
                <a:cxnSpLocks/>
                <a:stCxn id="37" idx="2"/>
                <a:endCxn id="44" idx="0"/>
              </p:cNvCxnSpPr>
              <p:nvPr/>
            </p:nvCxnSpPr>
            <p:spPr bwMode="gray">
              <a:xfrm rot="5400000">
                <a:off x="9329841" y="4763852"/>
                <a:ext cx="645956" cy="1633152"/>
              </a:xfrm>
              <a:prstGeom prst="bentConnector3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006373-7CC9-447B-8E60-8FDC7B93E8AF}"/>
                </a:ext>
              </a:extLst>
            </p:cNvPr>
            <p:cNvSpPr txBox="1"/>
            <p:nvPr/>
          </p:nvSpPr>
          <p:spPr>
            <a:xfrm>
              <a:off x="6450945" y="6373270"/>
              <a:ext cx="2935419" cy="246221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/>
                <a:t>memory knows physical addresses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62FA8D9-88B4-4003-BC76-C6F41E3F4816}"/>
              </a:ext>
            </a:extLst>
          </p:cNvPr>
          <p:cNvSpPr txBox="1"/>
          <p:nvPr/>
        </p:nvSpPr>
        <p:spPr>
          <a:xfrm>
            <a:off x="7703862" y="3176951"/>
            <a:ext cx="1580804" cy="56931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/>
              <a:t>On every memory </a:t>
            </a:r>
          </a:p>
          <a:p>
            <a:pPr>
              <a:spcAft>
                <a:spcPts val="600"/>
              </a:spcAft>
            </a:pPr>
            <a:r>
              <a:rPr lang="en-US" sz="1600" b="1"/>
              <a:t>access!</a:t>
            </a:r>
          </a:p>
        </p:txBody>
      </p: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7493E616-7529-49F7-B064-958A6F7D9F56}"/>
              </a:ext>
            </a:extLst>
          </p:cNvPr>
          <p:cNvSpPr/>
          <p:nvPr/>
        </p:nvSpPr>
        <p:spPr>
          <a:xfrm>
            <a:off x="393798" y="1991327"/>
            <a:ext cx="3942644" cy="4050240"/>
          </a:xfrm>
          <a:prstGeom prst="wedgeRectCallout">
            <a:avLst>
              <a:gd name="adj1" fmla="val 87202"/>
              <a:gd name="adj2" fmla="val -1543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Defined by the page table.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Multi-level radix-tree.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74C76E-DD1C-4765-B83C-F7F30E524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7" y="3429000"/>
            <a:ext cx="3732473" cy="14560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64379E-170F-4667-A5EA-F28BACE9CF93}"/>
              </a:ext>
            </a:extLst>
          </p:cNvPr>
          <p:cNvSpPr/>
          <p:nvPr/>
        </p:nvSpPr>
        <p:spPr>
          <a:xfrm>
            <a:off x="7641806" y="2981206"/>
            <a:ext cx="2032746" cy="9142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On every memory access !</a:t>
            </a:r>
          </a:p>
        </p:txBody>
      </p:sp>
    </p:spTree>
    <p:extLst>
      <p:ext uri="{BB962C8B-B14F-4D97-AF65-F5344CB8AC3E}">
        <p14:creationId xmlns:p14="http://schemas.microsoft.com/office/powerpoint/2010/main" val="4154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itle 80">
            <a:extLst>
              <a:ext uri="{FF2B5EF4-FFF2-40B4-BE49-F238E27FC236}">
                <a16:creationId xmlns:a16="http://schemas.microsoft.com/office/drawing/2014/main" id="{EC5A74BF-F8BC-4A01-89FC-2EBE46CDA6D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TLB misses trigger page table walks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Lookaside Buffer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9B40B-1147-41EE-80EB-CB578217853F}"/>
              </a:ext>
            </a:extLst>
          </p:cNvPr>
          <p:cNvSpPr txBox="1"/>
          <p:nvPr/>
        </p:nvSpPr>
        <p:spPr>
          <a:xfrm>
            <a:off x="328437" y="1626541"/>
            <a:ext cx="1791499" cy="553926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Virtual Address 0x40000930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4BC741-7C34-4C1D-947B-66D52258CDBC}"/>
              </a:ext>
            </a:extLst>
          </p:cNvPr>
          <p:cNvGrpSpPr/>
          <p:nvPr/>
        </p:nvGrpSpPr>
        <p:grpSpPr>
          <a:xfrm>
            <a:off x="9804999" y="5417220"/>
            <a:ext cx="843326" cy="914281"/>
            <a:chOff x="9805482" y="4101161"/>
            <a:chExt cx="843436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E0AEAF-2B1E-462F-AB10-3F0E94D90236}"/>
                </a:ext>
              </a:extLst>
            </p:cNvPr>
            <p:cNvSpPr/>
            <p:nvPr/>
          </p:nvSpPr>
          <p:spPr>
            <a:xfrm>
              <a:off x="9805482" y="4101161"/>
              <a:ext cx="842205" cy="9144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Frame</a:t>
              </a:r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4E4FDE-6EEC-4A0E-A141-624955509723}"/>
                </a:ext>
              </a:extLst>
            </p:cNvPr>
            <p:cNvSpPr/>
            <p:nvPr/>
          </p:nvSpPr>
          <p:spPr>
            <a:xfrm>
              <a:off x="9806713" y="4623155"/>
              <a:ext cx="842205" cy="872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62C3D-A3FF-43D0-A56D-D79C1177BA0F}"/>
              </a:ext>
            </a:extLst>
          </p:cNvPr>
          <p:cNvGrpSpPr/>
          <p:nvPr/>
        </p:nvGrpSpPr>
        <p:grpSpPr>
          <a:xfrm>
            <a:off x="328437" y="3697518"/>
            <a:ext cx="3569583" cy="1203700"/>
            <a:chOff x="327685" y="3697552"/>
            <a:chExt cx="3570048" cy="12038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F52F90-A310-4C29-8E5D-4399F9713175}"/>
                </a:ext>
              </a:extLst>
            </p:cNvPr>
            <p:cNvGrpSpPr/>
            <p:nvPr/>
          </p:nvGrpSpPr>
          <p:grpSpPr>
            <a:xfrm>
              <a:off x="3166213" y="4217265"/>
              <a:ext cx="731520" cy="684144"/>
              <a:chOff x="3166213" y="2763788"/>
              <a:chExt cx="731520" cy="68414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FCAD63F-C505-4791-82EF-AF6B06AF0060}"/>
                  </a:ext>
                </a:extLst>
              </p:cNvPr>
              <p:cNvSpPr/>
              <p:nvPr/>
            </p:nvSpPr>
            <p:spPr>
              <a:xfrm>
                <a:off x="3166213" y="2774445"/>
                <a:ext cx="731520" cy="673487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PML4</a:t>
                </a:r>
                <a:endParaRPr lang="en-US" sz="16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1C56F3-9A08-4144-95F1-5A157A1A7356}"/>
                  </a:ext>
                </a:extLst>
              </p:cNvPr>
              <p:cNvSpPr/>
              <p:nvPr/>
            </p:nvSpPr>
            <p:spPr>
              <a:xfrm>
                <a:off x="3166213" y="2763788"/>
                <a:ext cx="731520" cy="87266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A80E743-5045-4C40-A75B-0DCF7204083F}"/>
                </a:ext>
              </a:extLst>
            </p:cNvPr>
            <p:cNvGrpSpPr/>
            <p:nvPr/>
          </p:nvGrpSpPr>
          <p:grpSpPr>
            <a:xfrm>
              <a:off x="327685" y="3697552"/>
              <a:ext cx="2838528" cy="563345"/>
              <a:chOff x="327685" y="2198355"/>
              <a:chExt cx="2838528" cy="5633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A4E537A-6AFC-4533-A9CC-DB27B1872204}"/>
                  </a:ext>
                </a:extLst>
              </p:cNvPr>
              <p:cNvSpPr/>
              <p:nvPr/>
            </p:nvSpPr>
            <p:spPr>
              <a:xfrm>
                <a:off x="327685" y="2222897"/>
                <a:ext cx="1698949" cy="507025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Page Table Root Pointer</a:t>
                </a:r>
                <a:endParaRPr lang="en-US" sz="1600"/>
              </a:p>
            </p:txBody>
          </p:sp>
          <p:cxnSp>
            <p:nvCxnSpPr>
              <p:cNvPr id="13" name="Connector: Elbow 6">
                <a:extLst>
                  <a:ext uri="{FF2B5EF4-FFF2-40B4-BE49-F238E27FC236}">
                    <a16:creationId xmlns:a16="http://schemas.microsoft.com/office/drawing/2014/main" id="{F57EB85A-8448-499F-92F8-A3E611C2544A}"/>
                  </a:ext>
                </a:extLst>
              </p:cNvPr>
              <p:cNvCxnSpPr>
                <a:cxnSpLocks/>
                <a:stCxn id="14" idx="4"/>
                <a:endCxn id="18" idx="1"/>
              </p:cNvCxnSpPr>
              <p:nvPr/>
            </p:nvCxnSpPr>
            <p:spPr bwMode="gray">
              <a:xfrm rot="16200000" flipH="1">
                <a:off x="2880424" y="2475911"/>
                <a:ext cx="167555" cy="404023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lowchart: Or 13">
                <a:extLst>
                  <a:ext uri="{FF2B5EF4-FFF2-40B4-BE49-F238E27FC236}">
                    <a16:creationId xmlns:a16="http://schemas.microsoft.com/office/drawing/2014/main" id="{E76BCC02-6773-405B-90CF-F76AE026CC19}"/>
                  </a:ext>
                </a:extLst>
              </p:cNvPr>
              <p:cNvSpPr/>
              <p:nvPr/>
            </p:nvSpPr>
            <p:spPr>
              <a:xfrm>
                <a:off x="2643318" y="2361010"/>
                <a:ext cx="237744" cy="233136"/>
              </a:xfrm>
              <a:prstGeom prst="flowChartOr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1D70F00-A502-4C1F-9C6A-7ED8A1FCF9E1}"/>
                  </a:ext>
                </a:extLst>
              </p:cNvPr>
              <p:cNvCxnSpPr>
                <a:cxnSpLocks/>
                <a:stCxn id="68" idx="2"/>
                <a:endCxn id="14" idx="0"/>
              </p:cNvCxnSpPr>
              <p:nvPr/>
            </p:nvCxnSpPr>
            <p:spPr bwMode="gray">
              <a:xfrm>
                <a:off x="2758368" y="2198355"/>
                <a:ext cx="3822" cy="16265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330B7E7-0522-4D15-9C63-4520A14AB19B}"/>
                  </a:ext>
                </a:extLst>
              </p:cNvPr>
              <p:cNvCxnSpPr>
                <a:cxnSpLocks/>
                <a:stCxn id="12" idx="3"/>
                <a:endCxn id="14" idx="2"/>
              </p:cNvCxnSpPr>
              <p:nvPr/>
            </p:nvCxnSpPr>
            <p:spPr bwMode="gray">
              <a:xfrm>
                <a:off x="2026634" y="2476410"/>
                <a:ext cx="616684" cy="1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DCE0E3-0720-4751-B735-6C5E3392A9B2}"/>
              </a:ext>
            </a:extLst>
          </p:cNvPr>
          <p:cNvGrpSpPr/>
          <p:nvPr/>
        </p:nvGrpSpPr>
        <p:grpSpPr>
          <a:xfrm>
            <a:off x="3898019" y="3697522"/>
            <a:ext cx="5908210" cy="2285251"/>
            <a:chOff x="3897733" y="3697555"/>
            <a:chExt cx="5908980" cy="22855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AD3BADE-BCF1-481A-B261-79448A91BD56}"/>
                </a:ext>
              </a:extLst>
            </p:cNvPr>
            <p:cNvGrpSpPr/>
            <p:nvPr/>
          </p:nvGrpSpPr>
          <p:grpSpPr>
            <a:xfrm>
              <a:off x="4658554" y="4498428"/>
              <a:ext cx="731520" cy="688940"/>
              <a:chOff x="4658554" y="3090671"/>
              <a:chExt cx="731520" cy="68894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ACEB1F9-FD80-46A4-AC87-395ABC54E126}"/>
                  </a:ext>
                </a:extLst>
              </p:cNvPr>
              <p:cNvSpPr/>
              <p:nvPr/>
            </p:nvSpPr>
            <p:spPr>
              <a:xfrm>
                <a:off x="4658554" y="3106124"/>
                <a:ext cx="731520" cy="673487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PDPT</a:t>
                </a:r>
                <a:endParaRPr lang="en-US" sz="16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5C26A42-6366-462A-B9A3-333E68C90592}"/>
                  </a:ext>
                </a:extLst>
              </p:cNvPr>
              <p:cNvSpPr/>
              <p:nvPr/>
            </p:nvSpPr>
            <p:spPr>
              <a:xfrm>
                <a:off x="4658554" y="3090671"/>
                <a:ext cx="731520" cy="87266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A91E451-BE67-4412-A9B5-C1B250526B22}"/>
                </a:ext>
              </a:extLst>
            </p:cNvPr>
            <p:cNvGrpSpPr/>
            <p:nvPr/>
          </p:nvGrpSpPr>
          <p:grpSpPr>
            <a:xfrm>
              <a:off x="6198030" y="4789723"/>
              <a:ext cx="731520" cy="683604"/>
              <a:chOff x="6198030" y="3427686"/>
              <a:chExt cx="731520" cy="68360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2D439DC-69BB-49EE-840F-0667A9C57693}"/>
                  </a:ext>
                </a:extLst>
              </p:cNvPr>
              <p:cNvSpPr/>
              <p:nvPr/>
            </p:nvSpPr>
            <p:spPr>
              <a:xfrm>
                <a:off x="6198030" y="3437803"/>
                <a:ext cx="731520" cy="673487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PDIR</a:t>
                </a:r>
                <a:endParaRPr lang="en-US" sz="16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482E7F6-CC70-41B6-A620-96D208AECAC6}"/>
                  </a:ext>
                </a:extLst>
              </p:cNvPr>
              <p:cNvSpPr/>
              <p:nvPr/>
            </p:nvSpPr>
            <p:spPr>
              <a:xfrm>
                <a:off x="6198030" y="3427686"/>
                <a:ext cx="731520" cy="87266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888BD2-C14E-4163-8ECF-E08877E2B9F3}"/>
                </a:ext>
              </a:extLst>
            </p:cNvPr>
            <p:cNvGrpSpPr/>
            <p:nvPr/>
          </p:nvGrpSpPr>
          <p:grpSpPr>
            <a:xfrm>
              <a:off x="7718652" y="5080735"/>
              <a:ext cx="731807" cy="678551"/>
              <a:chOff x="7718652" y="3764418"/>
              <a:chExt cx="731807" cy="678551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D1A21BB-30CB-4117-B0E8-5EFF7370EEBB}"/>
                  </a:ext>
                </a:extLst>
              </p:cNvPr>
              <p:cNvSpPr/>
              <p:nvPr/>
            </p:nvSpPr>
            <p:spPr>
              <a:xfrm>
                <a:off x="7718652" y="3769482"/>
                <a:ext cx="731520" cy="673487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PT</a:t>
                </a:r>
                <a:endParaRPr lang="en-US" sz="16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7772CBF-EB6E-4B51-83A3-CB0E7DB4711B}"/>
                  </a:ext>
                </a:extLst>
              </p:cNvPr>
              <p:cNvSpPr/>
              <p:nvPr/>
            </p:nvSpPr>
            <p:spPr>
              <a:xfrm>
                <a:off x="7718939" y="3764418"/>
                <a:ext cx="731520" cy="87266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0378D9-E284-4095-A8D5-9FA3B148DAAF}"/>
                </a:ext>
              </a:extLst>
            </p:cNvPr>
            <p:cNvGrpSpPr/>
            <p:nvPr/>
          </p:nvGrpSpPr>
          <p:grpSpPr>
            <a:xfrm>
              <a:off x="3897733" y="3697555"/>
              <a:ext cx="760821" cy="844506"/>
              <a:chOff x="3897733" y="2198358"/>
              <a:chExt cx="760821" cy="844506"/>
            </a:xfrm>
          </p:grpSpPr>
          <p:cxnSp>
            <p:nvCxnSpPr>
              <p:cNvPr id="39" name="Connector: Elbow 74">
                <a:extLst>
                  <a:ext uri="{FF2B5EF4-FFF2-40B4-BE49-F238E27FC236}">
                    <a16:creationId xmlns:a16="http://schemas.microsoft.com/office/drawing/2014/main" id="{5C903834-2DA2-4B61-A9A8-135426005CB7}"/>
                  </a:ext>
                </a:extLst>
              </p:cNvPr>
              <p:cNvCxnSpPr>
                <a:cxnSpLocks/>
                <a:stCxn id="40" idx="4"/>
                <a:endCxn id="48" idx="1"/>
              </p:cNvCxnSpPr>
              <p:nvPr/>
            </p:nvCxnSpPr>
            <p:spPr bwMode="gray">
              <a:xfrm rot="16200000" flipH="1">
                <a:off x="4386352" y="2770662"/>
                <a:ext cx="161244" cy="383160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Flowchart: Or 39">
                <a:extLst>
                  <a:ext uri="{FF2B5EF4-FFF2-40B4-BE49-F238E27FC236}">
                    <a16:creationId xmlns:a16="http://schemas.microsoft.com/office/drawing/2014/main" id="{3B779ACD-180C-4DF9-963D-1E926704373A}"/>
                  </a:ext>
                </a:extLst>
              </p:cNvPr>
              <p:cNvSpPr/>
              <p:nvPr/>
            </p:nvSpPr>
            <p:spPr>
              <a:xfrm>
                <a:off x="4156522" y="2643876"/>
                <a:ext cx="237744" cy="237744"/>
              </a:xfrm>
              <a:prstGeom prst="flowChartOr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85A5740-34E2-4F7A-8A91-5AAE851CBBAF}"/>
                  </a:ext>
                </a:extLst>
              </p:cNvPr>
              <p:cNvCxnSpPr>
                <a:cxnSpLocks/>
                <a:stCxn id="70" idx="2"/>
                <a:endCxn id="40" idx="0"/>
              </p:cNvCxnSpPr>
              <p:nvPr/>
            </p:nvCxnSpPr>
            <p:spPr bwMode="gray">
              <a:xfrm>
                <a:off x="4275394" y="2198358"/>
                <a:ext cx="0" cy="44551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8FF513C-797F-4FD6-8FE9-5AA50D68DD3C}"/>
                  </a:ext>
                </a:extLst>
              </p:cNvPr>
              <p:cNvCxnSpPr>
                <a:cxnSpLocks/>
                <a:stCxn id="18" idx="3"/>
                <a:endCxn id="40" idx="2"/>
              </p:cNvCxnSpPr>
              <p:nvPr/>
            </p:nvCxnSpPr>
            <p:spPr bwMode="gray">
              <a:xfrm>
                <a:off x="3897733" y="2761701"/>
                <a:ext cx="258789" cy="104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1FDFE8A-5D12-4801-8C8B-339145A0D78A}"/>
                </a:ext>
              </a:extLst>
            </p:cNvPr>
            <p:cNvGrpSpPr/>
            <p:nvPr/>
          </p:nvGrpSpPr>
          <p:grpSpPr>
            <a:xfrm>
              <a:off x="5390074" y="3697561"/>
              <a:ext cx="807956" cy="1135794"/>
              <a:chOff x="5390074" y="2198364"/>
              <a:chExt cx="807956" cy="1135794"/>
            </a:xfrm>
          </p:grpSpPr>
          <p:cxnSp>
            <p:nvCxnSpPr>
              <p:cNvPr id="35" name="Connector: Elbow 64">
                <a:extLst>
                  <a:ext uri="{FF2B5EF4-FFF2-40B4-BE49-F238E27FC236}">
                    <a16:creationId xmlns:a16="http://schemas.microsoft.com/office/drawing/2014/main" id="{CE221166-3531-4A26-A92E-00D3267E86F1}"/>
                  </a:ext>
                </a:extLst>
              </p:cNvPr>
              <p:cNvCxnSpPr>
                <a:cxnSpLocks/>
                <a:stCxn id="37" idx="4"/>
                <a:endCxn id="46" idx="1"/>
              </p:cNvCxnSpPr>
              <p:nvPr/>
            </p:nvCxnSpPr>
            <p:spPr bwMode="gray">
              <a:xfrm rot="16200000" flipH="1">
                <a:off x="5903802" y="3039930"/>
                <a:ext cx="176495" cy="411961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418DA77-D4CA-499E-9D93-0495C8F9052C}"/>
                  </a:ext>
                </a:extLst>
              </p:cNvPr>
              <p:cNvCxnSpPr>
                <a:cxnSpLocks/>
                <a:stCxn id="72" idx="2"/>
                <a:endCxn id="37" idx="0"/>
              </p:cNvCxnSpPr>
              <p:nvPr/>
            </p:nvCxnSpPr>
            <p:spPr bwMode="gray">
              <a:xfrm>
                <a:off x="5783002" y="2198364"/>
                <a:ext cx="3067" cy="72155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lowchart: Or 36">
                <a:extLst>
                  <a:ext uri="{FF2B5EF4-FFF2-40B4-BE49-F238E27FC236}">
                    <a16:creationId xmlns:a16="http://schemas.microsoft.com/office/drawing/2014/main" id="{4D12EA07-E981-4EA7-B9FD-3ACFCCC8796A}"/>
                  </a:ext>
                </a:extLst>
              </p:cNvPr>
              <p:cNvSpPr/>
              <p:nvPr/>
            </p:nvSpPr>
            <p:spPr>
              <a:xfrm>
                <a:off x="5667197" y="2919920"/>
                <a:ext cx="237744" cy="237744"/>
              </a:xfrm>
              <a:prstGeom prst="flowChartOr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6CE7061-DF2C-40FA-8D8A-6D5F7BBE6457}"/>
                  </a:ext>
                </a:extLst>
              </p:cNvPr>
              <p:cNvCxnSpPr>
                <a:cxnSpLocks/>
                <a:stCxn id="48" idx="3"/>
                <a:endCxn id="37" idx="2"/>
              </p:cNvCxnSpPr>
              <p:nvPr/>
            </p:nvCxnSpPr>
            <p:spPr bwMode="gray">
              <a:xfrm flipV="1">
                <a:off x="5390074" y="3038792"/>
                <a:ext cx="277123" cy="4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29A48D8-AC6A-4269-9F6E-6E6D345D15A6}"/>
                </a:ext>
              </a:extLst>
            </p:cNvPr>
            <p:cNvGrpSpPr/>
            <p:nvPr/>
          </p:nvGrpSpPr>
          <p:grpSpPr>
            <a:xfrm>
              <a:off x="6929550" y="3697558"/>
              <a:ext cx="789389" cy="1426809"/>
              <a:chOff x="6929550" y="2198361"/>
              <a:chExt cx="789389" cy="1426809"/>
            </a:xfrm>
          </p:grpSpPr>
          <p:cxnSp>
            <p:nvCxnSpPr>
              <p:cNvPr id="31" name="Connector: Elbow 65">
                <a:extLst>
                  <a:ext uri="{FF2B5EF4-FFF2-40B4-BE49-F238E27FC236}">
                    <a16:creationId xmlns:a16="http://schemas.microsoft.com/office/drawing/2014/main" id="{0FC44CC5-F3AB-4BE7-8FAA-EA0C3D3E19DF}"/>
                  </a:ext>
                </a:extLst>
              </p:cNvPr>
              <p:cNvCxnSpPr>
                <a:cxnSpLocks/>
                <a:stCxn id="33" idx="4"/>
                <a:endCxn id="44" idx="1"/>
              </p:cNvCxnSpPr>
              <p:nvPr/>
            </p:nvCxnSpPr>
            <p:spPr bwMode="gray">
              <a:xfrm rot="16200000" flipH="1">
                <a:off x="7421394" y="3327625"/>
                <a:ext cx="172141" cy="422949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DA39D65-B4F2-4328-8A5A-51C94FB8652D}"/>
                  </a:ext>
                </a:extLst>
              </p:cNvPr>
              <p:cNvCxnSpPr>
                <a:cxnSpLocks/>
                <a:stCxn id="71" idx="2"/>
                <a:endCxn id="33" idx="0"/>
              </p:cNvCxnSpPr>
              <p:nvPr/>
            </p:nvCxnSpPr>
            <p:spPr bwMode="gray">
              <a:xfrm flipH="1">
                <a:off x="7295990" y="2198361"/>
                <a:ext cx="4045" cy="101692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Or 32">
                <a:extLst>
                  <a:ext uri="{FF2B5EF4-FFF2-40B4-BE49-F238E27FC236}">
                    <a16:creationId xmlns:a16="http://schemas.microsoft.com/office/drawing/2014/main" id="{6177664B-200F-421E-A8B4-7E8AAC17F581}"/>
                  </a:ext>
                </a:extLst>
              </p:cNvPr>
              <p:cNvSpPr/>
              <p:nvPr/>
            </p:nvSpPr>
            <p:spPr>
              <a:xfrm>
                <a:off x="7177118" y="3215286"/>
                <a:ext cx="237744" cy="237744"/>
              </a:xfrm>
              <a:prstGeom prst="flowChartOr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1B45297-9AA4-4779-9F2C-ED131DB09085}"/>
                  </a:ext>
                </a:extLst>
              </p:cNvPr>
              <p:cNvCxnSpPr>
                <a:cxnSpLocks/>
                <a:stCxn id="46" idx="3"/>
                <a:endCxn id="33" idx="2"/>
              </p:cNvCxnSpPr>
              <p:nvPr/>
            </p:nvCxnSpPr>
            <p:spPr bwMode="gray">
              <a:xfrm flipV="1">
                <a:off x="6929550" y="3334158"/>
                <a:ext cx="247568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D9FEA5-39D3-453C-8312-9B00EB0AA2AB}"/>
                </a:ext>
              </a:extLst>
            </p:cNvPr>
            <p:cNvGrpSpPr/>
            <p:nvPr/>
          </p:nvGrpSpPr>
          <p:grpSpPr>
            <a:xfrm>
              <a:off x="8450459" y="3697556"/>
              <a:ext cx="1356254" cy="2285548"/>
              <a:chOff x="8450459" y="2198359"/>
              <a:chExt cx="1356254" cy="2285548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2F43B20-AC33-4E13-AD35-1D3FFC818ED4}"/>
                  </a:ext>
                </a:extLst>
              </p:cNvPr>
              <p:cNvCxnSpPr>
                <a:cxnSpLocks/>
                <a:stCxn id="69" idx="2"/>
                <a:endCxn id="28" idx="0"/>
              </p:cNvCxnSpPr>
              <p:nvPr/>
            </p:nvCxnSpPr>
            <p:spPr bwMode="gray">
              <a:xfrm flipH="1">
                <a:off x="9120402" y="2198359"/>
                <a:ext cx="5068" cy="13079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Flowchart: Or 27">
                <a:extLst>
                  <a:ext uri="{FF2B5EF4-FFF2-40B4-BE49-F238E27FC236}">
                    <a16:creationId xmlns:a16="http://schemas.microsoft.com/office/drawing/2014/main" id="{819FCC4F-8ABE-4B98-861D-C502755CB036}"/>
                  </a:ext>
                </a:extLst>
              </p:cNvPr>
              <p:cNvSpPr/>
              <p:nvPr/>
            </p:nvSpPr>
            <p:spPr>
              <a:xfrm>
                <a:off x="9001530" y="3506299"/>
                <a:ext cx="237744" cy="237744"/>
              </a:xfrm>
              <a:prstGeom prst="flowChartOr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6B90B5A-EA04-43A0-8A8C-C6675C23EE2B}"/>
                  </a:ext>
                </a:extLst>
              </p:cNvPr>
              <p:cNvCxnSpPr>
                <a:cxnSpLocks/>
                <a:stCxn id="44" idx="3"/>
                <a:endCxn id="28" idx="2"/>
              </p:cNvCxnSpPr>
              <p:nvPr/>
            </p:nvCxnSpPr>
            <p:spPr bwMode="gray">
              <a:xfrm>
                <a:off x="8450459" y="3625171"/>
                <a:ext cx="551071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or: Elbow 162">
                <a:extLst>
                  <a:ext uri="{FF2B5EF4-FFF2-40B4-BE49-F238E27FC236}">
                    <a16:creationId xmlns:a16="http://schemas.microsoft.com/office/drawing/2014/main" id="{63952356-1572-42C3-89C0-D28D189AB99D}"/>
                  </a:ext>
                </a:extLst>
              </p:cNvPr>
              <p:cNvCxnSpPr>
                <a:cxnSpLocks/>
                <a:stCxn id="28" idx="4"/>
                <a:endCxn id="8" idx="1"/>
              </p:cNvCxnSpPr>
              <p:nvPr/>
            </p:nvCxnSpPr>
            <p:spPr bwMode="gray">
              <a:xfrm rot="16200000" flipH="1">
                <a:off x="9093625" y="3770819"/>
                <a:ext cx="739865" cy="686311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2732FE6-8D07-4E76-85A3-D738988DD7CD}"/>
              </a:ext>
            </a:extLst>
          </p:cNvPr>
          <p:cNvSpPr/>
          <p:nvPr/>
        </p:nvSpPr>
        <p:spPr>
          <a:xfrm>
            <a:off x="3903212" y="1285723"/>
            <a:ext cx="2939769" cy="120726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TLB</a:t>
            </a:r>
            <a:endParaRPr lang="en-US" sz="280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27BD51E-ECB2-496D-9B51-0B4DB60CB975}"/>
              </a:ext>
            </a:extLst>
          </p:cNvPr>
          <p:cNvCxnSpPr>
            <a:cxnSpLocks/>
            <a:stCxn id="5" idx="3"/>
            <a:endCxn id="49" idx="1"/>
          </p:cNvCxnSpPr>
          <p:nvPr/>
        </p:nvCxnSpPr>
        <p:spPr bwMode="gray">
          <a:xfrm flipV="1">
            <a:off x="2119936" y="1889354"/>
            <a:ext cx="1783276" cy="14150"/>
          </a:xfrm>
          <a:prstGeom prst="straightConnector1">
            <a:avLst/>
          </a:prstGeom>
          <a:ln w="254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4DD9059-B97B-4ABC-B5A8-A9B8A8B73DFC}"/>
              </a:ext>
            </a:extLst>
          </p:cNvPr>
          <p:cNvGrpSpPr/>
          <p:nvPr/>
        </p:nvGrpSpPr>
        <p:grpSpPr>
          <a:xfrm>
            <a:off x="2004520" y="2492984"/>
            <a:ext cx="8323407" cy="1204543"/>
            <a:chOff x="2003986" y="2492861"/>
            <a:chExt cx="8324491" cy="12047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F6FE698-7E30-4B2A-99C8-04E1029A6570}"/>
                </a:ext>
              </a:extLst>
            </p:cNvPr>
            <p:cNvGrpSpPr/>
            <p:nvPr/>
          </p:nvGrpSpPr>
          <p:grpSpPr>
            <a:xfrm>
              <a:off x="2003986" y="3119654"/>
              <a:ext cx="8324491" cy="577907"/>
              <a:chOff x="2003986" y="1414717"/>
              <a:chExt cx="8324491" cy="577907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2A7C6F4-BD36-4750-A766-7FEEC877FF9F}"/>
                  </a:ext>
                </a:extLst>
              </p:cNvPr>
              <p:cNvSpPr txBox="1"/>
              <p:nvPr/>
            </p:nvSpPr>
            <p:spPr>
              <a:xfrm>
                <a:off x="4769302" y="1425350"/>
                <a:ext cx="287277" cy="215444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400"/>
                  <a:t>30</a:t>
                </a:r>
                <a:endParaRPr lang="en-US" sz="200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9602EFC-0BA8-468E-A366-43FB9D1E7907}"/>
                  </a:ext>
                </a:extLst>
              </p:cNvPr>
              <p:cNvSpPr txBox="1"/>
              <p:nvPr/>
            </p:nvSpPr>
            <p:spPr>
              <a:xfrm>
                <a:off x="6531551" y="1414717"/>
                <a:ext cx="287277" cy="215444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400"/>
                  <a:t>20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89A0FD8-2D80-4280-9B24-01CC3B07C0A1}"/>
                  </a:ext>
                </a:extLst>
              </p:cNvPr>
              <p:cNvGrpSpPr/>
              <p:nvPr/>
            </p:nvGrpSpPr>
            <p:grpSpPr>
              <a:xfrm>
                <a:off x="2003986" y="1421575"/>
                <a:ext cx="8324491" cy="571049"/>
                <a:chOff x="2003986" y="1421575"/>
                <a:chExt cx="8324491" cy="571049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EBE8CB7C-6698-4BBF-BA3B-0D8DF28D3519}"/>
                    </a:ext>
                  </a:extLst>
                </p:cNvPr>
                <p:cNvGrpSpPr/>
                <p:nvPr/>
              </p:nvGrpSpPr>
              <p:grpSpPr>
                <a:xfrm>
                  <a:off x="2003986" y="1649092"/>
                  <a:ext cx="8181674" cy="343532"/>
                  <a:chOff x="2003986" y="1649092"/>
                  <a:chExt cx="8181674" cy="343532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2004E5C3-8A46-4C22-8FB9-5D76F34471C9}"/>
                      </a:ext>
                    </a:extLst>
                  </p:cNvPr>
                  <p:cNvSpPr/>
                  <p:nvPr/>
                </p:nvSpPr>
                <p:spPr>
                  <a:xfrm>
                    <a:off x="2003986" y="1649092"/>
                    <a:ext cx="1508763" cy="343523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</a:rPr>
                      <a:t>0x0</a:t>
                    </a:r>
                    <a:endParaRPr lang="en-US" sz="2800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49FE9C66-7AFC-4F08-87D8-6526F362F220}"/>
                      </a:ext>
                    </a:extLst>
                  </p:cNvPr>
                  <p:cNvSpPr/>
                  <p:nvPr/>
                </p:nvSpPr>
                <p:spPr>
                  <a:xfrm>
                    <a:off x="8065280" y="1649096"/>
                    <a:ext cx="2120380" cy="343523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</a:rPr>
                      <a:t>0x930</a:t>
                    </a:r>
                    <a:endParaRPr lang="en-US" sz="2800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F84C1A60-FA03-4F6A-BC0C-5352ABD7A7E9}"/>
                      </a:ext>
                    </a:extLst>
                  </p:cNvPr>
                  <p:cNvSpPr/>
                  <p:nvPr/>
                </p:nvSpPr>
                <p:spPr>
                  <a:xfrm>
                    <a:off x="3521012" y="1649095"/>
                    <a:ext cx="1508763" cy="343523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</a:rPr>
                      <a:t>0x1</a:t>
                    </a:r>
                    <a:endParaRPr lang="en-US" sz="2800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8896CA06-66E6-4B24-9B14-A80DE72DE302}"/>
                      </a:ext>
                    </a:extLst>
                  </p:cNvPr>
                  <p:cNvSpPr/>
                  <p:nvPr/>
                </p:nvSpPr>
                <p:spPr>
                  <a:xfrm>
                    <a:off x="6545653" y="1649098"/>
                    <a:ext cx="1508763" cy="343523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</a:rPr>
                      <a:t>0x0</a:t>
                    </a:r>
                    <a:endParaRPr lang="en-US" sz="2800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71872C6F-EDC1-492D-94E2-52B8D4DE9F63}"/>
                      </a:ext>
                    </a:extLst>
                  </p:cNvPr>
                  <p:cNvSpPr/>
                  <p:nvPr/>
                </p:nvSpPr>
                <p:spPr>
                  <a:xfrm>
                    <a:off x="5028620" y="1649101"/>
                    <a:ext cx="1508763" cy="343523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</a:rPr>
                      <a:t>0x0</a:t>
                    </a:r>
                    <a:endParaRPr lang="en-US" sz="2800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7BFE3C08-0F15-4771-8CAB-C4A467A7CB12}"/>
                    </a:ext>
                  </a:extLst>
                </p:cNvPr>
                <p:cNvGrpSpPr/>
                <p:nvPr/>
              </p:nvGrpSpPr>
              <p:grpSpPr>
                <a:xfrm>
                  <a:off x="2003986" y="1421575"/>
                  <a:ext cx="8324491" cy="215444"/>
                  <a:chOff x="2003986" y="1421575"/>
                  <a:chExt cx="8324491" cy="215444"/>
                </a:xfrm>
              </p:grpSpPr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F2D1078B-1A15-422E-A272-526F4441AC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3986" y="1421575"/>
                    <a:ext cx="182742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non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47</a:t>
                    </a:r>
                    <a:endParaRPr lang="en-US" sz="2000"/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8497995A-74BF-4F66-926E-F950CCD0A9D8}"/>
                      </a:ext>
                    </a:extLst>
                  </p:cNvPr>
                  <p:cNvSpPr txBox="1"/>
                  <p:nvPr/>
                </p:nvSpPr>
                <p:spPr>
                  <a:xfrm>
                    <a:off x="8097179" y="1421575"/>
                    <a:ext cx="287277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11</a:t>
                    </a:r>
                    <a:endParaRPr lang="en-US" sz="2000"/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422D520F-C9E3-4EA5-81FD-2D10D56F2269}"/>
                      </a:ext>
                    </a:extLst>
                  </p:cNvPr>
                  <p:cNvSpPr txBox="1"/>
                  <p:nvPr/>
                </p:nvSpPr>
                <p:spPr>
                  <a:xfrm>
                    <a:off x="7858850" y="1421575"/>
                    <a:ext cx="287277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12</a:t>
                    </a:r>
                    <a:endParaRPr lang="en-US" sz="2000"/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13E239C5-5244-44FB-B916-F6DFBB135F26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134" y="1421575"/>
                    <a:ext cx="287277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21</a:t>
                    </a:r>
                    <a:endParaRPr lang="en-US" sz="2000"/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5D799F6-4166-4430-BF25-59E788AD106A}"/>
                      </a:ext>
                    </a:extLst>
                  </p:cNvPr>
                  <p:cNvSpPr txBox="1"/>
                  <p:nvPr/>
                </p:nvSpPr>
                <p:spPr>
                  <a:xfrm>
                    <a:off x="3265722" y="1421575"/>
                    <a:ext cx="287277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39</a:t>
                    </a:r>
                    <a:endParaRPr lang="en-US" sz="2000"/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69244A6C-AAE6-48EE-8253-54E874D06898}"/>
                      </a:ext>
                    </a:extLst>
                  </p:cNvPr>
                  <p:cNvSpPr txBox="1"/>
                  <p:nvPr/>
                </p:nvSpPr>
                <p:spPr>
                  <a:xfrm>
                    <a:off x="3543873" y="1421575"/>
                    <a:ext cx="287277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38</a:t>
                    </a:r>
                    <a:endParaRPr lang="en-US" sz="2000"/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B43A4446-30E4-48DC-ACD7-EC992740A70F}"/>
                      </a:ext>
                    </a:extLst>
                  </p:cNvPr>
                  <p:cNvSpPr txBox="1"/>
                  <p:nvPr/>
                </p:nvSpPr>
                <p:spPr>
                  <a:xfrm>
                    <a:off x="5056579" y="1421575"/>
                    <a:ext cx="316424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29</a:t>
                    </a:r>
                    <a:endParaRPr lang="en-US" sz="2000"/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A8D6A29A-1EAB-4A89-A352-C8B30C5863A2}"/>
                      </a:ext>
                    </a:extLst>
                  </p:cNvPr>
                  <p:cNvSpPr txBox="1"/>
                  <p:nvPr/>
                </p:nvSpPr>
                <p:spPr>
                  <a:xfrm>
                    <a:off x="10041200" y="1421575"/>
                    <a:ext cx="287277" cy="215444"/>
                  </a:xfrm>
                  <a:prstGeom prst="rect">
                    <a:avLst/>
                  </a:prstGeom>
                </p:spPr>
                <p:txBody>
  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sz="1400"/>
                      <a:t>0</a:t>
                    </a:r>
                    <a:endParaRPr lang="en-US" sz="2000"/>
                  </a:p>
                </p:txBody>
              </p:sp>
            </p:grpSp>
          </p:grpSp>
        </p:grpSp>
        <p:cxnSp>
          <p:nvCxnSpPr>
            <p:cNvPr id="53" name="Connector: Elbow 80">
              <a:extLst>
                <a:ext uri="{FF2B5EF4-FFF2-40B4-BE49-F238E27FC236}">
                  <a16:creationId xmlns:a16="http://schemas.microsoft.com/office/drawing/2014/main" id="{B7522FF3-3592-406F-9352-84878AABC754}"/>
                </a:ext>
              </a:extLst>
            </p:cNvPr>
            <p:cNvCxnSpPr>
              <a:cxnSpLocks/>
              <a:stCxn id="49" idx="2"/>
              <a:endCxn id="68" idx="1"/>
            </p:cNvCxnSpPr>
            <p:nvPr/>
          </p:nvCxnSpPr>
          <p:spPr bwMode="gray">
            <a:xfrm rot="5400000">
              <a:off x="3172030" y="1324818"/>
              <a:ext cx="1032929" cy="3369016"/>
            </a:xfrm>
            <a:prstGeom prst="bentConnector4">
              <a:avLst>
                <a:gd name="adj1" fmla="val 41686"/>
                <a:gd name="adj2" fmla="val 106785"/>
              </a:avLst>
            </a:prstGeom>
            <a:ln w="254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DABCD5E-BA88-4C4A-AB34-0F88CFBAA018}"/>
                </a:ext>
              </a:extLst>
            </p:cNvPr>
            <p:cNvSpPr txBox="1"/>
            <p:nvPr/>
          </p:nvSpPr>
          <p:spPr>
            <a:xfrm>
              <a:off x="2311286" y="2650854"/>
              <a:ext cx="2458016" cy="27699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/>
                <a:t>TLB Miss (slow path)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C2A7A0F-0CC5-454E-87BB-8AAD9AA7BB10}"/>
              </a:ext>
            </a:extLst>
          </p:cNvPr>
          <p:cNvGrpSpPr/>
          <p:nvPr/>
        </p:nvGrpSpPr>
        <p:grpSpPr>
          <a:xfrm>
            <a:off x="6842981" y="1606256"/>
            <a:ext cx="3805344" cy="4376516"/>
            <a:chOff x="6843078" y="1606019"/>
            <a:chExt cx="3805840" cy="4377086"/>
          </a:xfrm>
        </p:grpSpPr>
        <p:cxnSp>
          <p:nvCxnSpPr>
            <p:cNvPr id="74" name="Connector: Elbow 78">
              <a:extLst>
                <a:ext uri="{FF2B5EF4-FFF2-40B4-BE49-F238E27FC236}">
                  <a16:creationId xmlns:a16="http://schemas.microsoft.com/office/drawing/2014/main" id="{133D80F4-6143-4E10-9D8A-FB1B7EAF2F99}"/>
                </a:ext>
              </a:extLst>
            </p:cNvPr>
            <p:cNvCxnSpPr>
              <a:cxnSpLocks/>
              <a:stCxn id="49" idx="3"/>
              <a:endCxn id="8" idx="3"/>
            </p:cNvCxnSpPr>
            <p:nvPr/>
          </p:nvCxnSpPr>
          <p:spPr bwMode="gray">
            <a:xfrm>
              <a:off x="6843078" y="1889153"/>
              <a:ext cx="3805840" cy="4093952"/>
            </a:xfrm>
            <a:prstGeom prst="bentConnector3">
              <a:avLst>
                <a:gd name="adj1" fmla="val 106007"/>
              </a:avLst>
            </a:prstGeom>
            <a:ln w="254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F62AB8C-C833-45A0-B4E9-C8CEFC0C5DE4}"/>
                </a:ext>
              </a:extLst>
            </p:cNvPr>
            <p:cNvSpPr txBox="1"/>
            <p:nvPr/>
          </p:nvSpPr>
          <p:spPr>
            <a:xfrm>
              <a:off x="7603440" y="1606019"/>
              <a:ext cx="2179789" cy="27699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/>
                <a:t>TLB Hit (fast path)</a:t>
              </a:r>
            </a:p>
          </p:txBody>
        </p:sp>
      </p:grp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80DC38A0-6B4A-4F43-B290-46AFCA089556}"/>
              </a:ext>
            </a:extLst>
          </p:cNvPr>
          <p:cNvGraphicFramePr>
            <a:graphicFrameLocks noGrp="1"/>
          </p:cNvGraphicFramePr>
          <p:nvPr/>
        </p:nvGraphicFramePr>
        <p:xfrm>
          <a:off x="4506341" y="1403360"/>
          <a:ext cx="2273763" cy="9448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57921">
                  <a:extLst>
                    <a:ext uri="{9D8B030D-6E8A-4147-A177-3AD203B41FA5}">
                      <a16:colId xmlns:a16="http://schemas.microsoft.com/office/drawing/2014/main" val="4260434343"/>
                    </a:ext>
                  </a:extLst>
                </a:gridCol>
                <a:gridCol w="757921">
                  <a:extLst>
                    <a:ext uri="{9D8B030D-6E8A-4147-A177-3AD203B41FA5}">
                      <a16:colId xmlns:a16="http://schemas.microsoft.com/office/drawing/2014/main" val="2936235538"/>
                    </a:ext>
                  </a:extLst>
                </a:gridCol>
                <a:gridCol w="757921">
                  <a:extLst>
                    <a:ext uri="{9D8B030D-6E8A-4147-A177-3AD203B41FA5}">
                      <a16:colId xmlns:a16="http://schemas.microsoft.com/office/drawing/2014/main" val="3275001483"/>
                    </a:ext>
                  </a:extLst>
                </a:gridCol>
              </a:tblGrid>
              <a:tr h="30476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VA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Perms</a:t>
                      </a: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1088740689"/>
                  </a:ext>
                </a:extLst>
              </a:tr>
              <a:tr h="213332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1198078567"/>
                  </a:ext>
                </a:extLst>
              </a:tr>
              <a:tr h="213332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246928711"/>
                  </a:ext>
                </a:extLst>
              </a:tr>
              <a:tr h="213332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2539630140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23CC8515-B6D1-4945-B2EF-4F90AA15496D}"/>
              </a:ext>
            </a:extLst>
          </p:cNvPr>
          <p:cNvGrpSpPr/>
          <p:nvPr/>
        </p:nvGrpSpPr>
        <p:grpSpPr>
          <a:xfrm>
            <a:off x="2361160" y="3804696"/>
            <a:ext cx="7269870" cy="2526805"/>
            <a:chOff x="2360674" y="3804745"/>
            <a:chExt cx="8429246" cy="263816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A615649-4D12-4106-9AE2-68D64DDDA4FA}"/>
                </a:ext>
              </a:extLst>
            </p:cNvPr>
            <p:cNvSpPr/>
            <p:nvPr/>
          </p:nvSpPr>
          <p:spPr>
            <a:xfrm>
              <a:off x="2360674" y="3804745"/>
              <a:ext cx="8429246" cy="2638168"/>
            </a:xfrm>
            <a:prstGeom prst="rect">
              <a:avLst/>
            </a:prstGeom>
            <a:no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21CBF04-C241-421D-8AA0-256C32EC55F0}"/>
                </a:ext>
              </a:extLst>
            </p:cNvPr>
            <p:cNvSpPr txBox="1"/>
            <p:nvPr/>
          </p:nvSpPr>
          <p:spPr>
            <a:xfrm>
              <a:off x="2436127" y="5794121"/>
              <a:ext cx="4076009" cy="594481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/>
                <a:t>Page table walk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/>
                <a:t>Up to 4 additional memory accesses</a:t>
              </a:r>
            </a:p>
          </p:txBody>
        </p:sp>
      </p:grp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87275D40-A1AD-4067-810D-82EC57CF83AC}"/>
              </a:ext>
            </a:extLst>
          </p:cNvPr>
          <p:cNvSpPr/>
          <p:nvPr/>
        </p:nvSpPr>
        <p:spPr>
          <a:xfrm>
            <a:off x="419593" y="1190279"/>
            <a:ext cx="10970745" cy="2427096"/>
          </a:xfrm>
          <a:prstGeom prst="roundRect">
            <a:avLst>
              <a:gd name="adj" fmla="val 9437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Key Problem: 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sz="2400" dirty="0"/>
              <a:t>TLB coverage &lt;&lt; available memory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 more frequent TLB misses.</a:t>
            </a:r>
            <a:br>
              <a:rPr lang="en-US" sz="2400" dirty="0"/>
            </a:br>
            <a:r>
              <a:rPr lang="en-US" sz="2400" dirty="0"/>
              <a:t>Test machine with 512GB RAM, TLB coverage &lt; 1% of memory</a:t>
            </a:r>
            <a:br>
              <a:rPr lang="en-US" sz="2400" dirty="0"/>
            </a:br>
            <a:r>
              <a:rPr lang="en-US" sz="2400" dirty="0"/>
              <a:t> </a:t>
            </a:r>
            <a:endParaRPr lang="en-US" dirty="0"/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sz="2400" dirty="0"/>
              <a:t>These TLB misses require multiple memory accesses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endParaRPr lang="en-US" sz="240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C5F5EA0-3EFE-4E07-8107-7CD795463A0F}"/>
              </a:ext>
            </a:extLst>
          </p:cNvPr>
          <p:cNvGrpSpPr/>
          <p:nvPr/>
        </p:nvGrpSpPr>
        <p:grpSpPr>
          <a:xfrm>
            <a:off x="2947728" y="4121492"/>
            <a:ext cx="1156415" cy="335496"/>
            <a:chOff x="2360674" y="3804745"/>
            <a:chExt cx="8429246" cy="263816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DE077D7-C5B6-4C2E-B6E9-170B1FADD8E2}"/>
                </a:ext>
              </a:extLst>
            </p:cNvPr>
            <p:cNvSpPr/>
            <p:nvPr/>
          </p:nvSpPr>
          <p:spPr>
            <a:xfrm>
              <a:off x="2360674" y="3804745"/>
              <a:ext cx="8429246" cy="2638168"/>
            </a:xfrm>
            <a:prstGeom prst="rect">
              <a:avLst/>
            </a:prstGeom>
            <a:no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64D8959-C369-4B4E-8ACA-9D1CCF5093FE}"/>
                </a:ext>
              </a:extLst>
            </p:cNvPr>
            <p:cNvSpPr txBox="1"/>
            <p:nvPr/>
          </p:nvSpPr>
          <p:spPr>
            <a:xfrm>
              <a:off x="2436127" y="5794121"/>
              <a:ext cx="75" cy="25707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2E6E1F4-17D1-44C6-97FC-2DB680577592}"/>
              </a:ext>
            </a:extLst>
          </p:cNvPr>
          <p:cNvGrpSpPr/>
          <p:nvPr/>
        </p:nvGrpSpPr>
        <p:grpSpPr>
          <a:xfrm>
            <a:off x="4409797" y="4399136"/>
            <a:ext cx="1156415" cy="335496"/>
            <a:chOff x="2360674" y="3804745"/>
            <a:chExt cx="8429246" cy="2638168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3AA1816-FC65-460B-A154-AC8F786075B6}"/>
                </a:ext>
              </a:extLst>
            </p:cNvPr>
            <p:cNvSpPr/>
            <p:nvPr/>
          </p:nvSpPr>
          <p:spPr>
            <a:xfrm>
              <a:off x="2360674" y="3804745"/>
              <a:ext cx="8429246" cy="2638168"/>
            </a:xfrm>
            <a:prstGeom prst="rect">
              <a:avLst/>
            </a:prstGeom>
            <a:no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9C9775A-1216-4BC6-9A2A-2FF7B7E18983}"/>
                </a:ext>
              </a:extLst>
            </p:cNvPr>
            <p:cNvSpPr txBox="1"/>
            <p:nvPr/>
          </p:nvSpPr>
          <p:spPr>
            <a:xfrm>
              <a:off x="2436127" y="5794121"/>
              <a:ext cx="75" cy="25707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C7B548-33EC-45C0-AB5A-D9F44FE142B9}"/>
              </a:ext>
            </a:extLst>
          </p:cNvPr>
          <p:cNvGrpSpPr/>
          <p:nvPr/>
        </p:nvGrpSpPr>
        <p:grpSpPr>
          <a:xfrm>
            <a:off x="5942398" y="4669469"/>
            <a:ext cx="1156415" cy="335496"/>
            <a:chOff x="2360674" y="3804745"/>
            <a:chExt cx="8429246" cy="263816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910EA99-9158-4D69-AA9B-8FBCAD3F10EA}"/>
                </a:ext>
              </a:extLst>
            </p:cNvPr>
            <p:cNvSpPr/>
            <p:nvPr/>
          </p:nvSpPr>
          <p:spPr>
            <a:xfrm>
              <a:off x="2360674" y="3804745"/>
              <a:ext cx="8429246" cy="2638168"/>
            </a:xfrm>
            <a:prstGeom prst="rect">
              <a:avLst/>
            </a:prstGeom>
            <a:no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0AACC5E-4E58-47F9-B209-93A74F1A6682}"/>
                </a:ext>
              </a:extLst>
            </p:cNvPr>
            <p:cNvSpPr txBox="1"/>
            <p:nvPr/>
          </p:nvSpPr>
          <p:spPr>
            <a:xfrm>
              <a:off x="2436127" y="5794121"/>
              <a:ext cx="75" cy="25707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BB779D4-9D03-4538-8686-07C39BD9B2FF}"/>
              </a:ext>
            </a:extLst>
          </p:cNvPr>
          <p:cNvGrpSpPr/>
          <p:nvPr/>
        </p:nvGrpSpPr>
        <p:grpSpPr>
          <a:xfrm>
            <a:off x="7486817" y="4956400"/>
            <a:ext cx="1156415" cy="335496"/>
            <a:chOff x="2360674" y="3804745"/>
            <a:chExt cx="8429246" cy="2638168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FEE155C-2B9C-4E1A-8E3C-E860D1C97164}"/>
                </a:ext>
              </a:extLst>
            </p:cNvPr>
            <p:cNvSpPr/>
            <p:nvPr/>
          </p:nvSpPr>
          <p:spPr>
            <a:xfrm>
              <a:off x="2360674" y="3804745"/>
              <a:ext cx="8429246" cy="2638168"/>
            </a:xfrm>
            <a:prstGeom prst="rect">
              <a:avLst/>
            </a:prstGeom>
            <a:no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B851613-5686-4ED2-A381-99693DD8CAA4}"/>
                </a:ext>
              </a:extLst>
            </p:cNvPr>
            <p:cNvSpPr txBox="1"/>
            <p:nvPr/>
          </p:nvSpPr>
          <p:spPr>
            <a:xfrm>
              <a:off x="2436127" y="5794121"/>
              <a:ext cx="75" cy="25707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53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4B5ABA-72D5-48C2-8792-01B621A0A6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NUMA effects on page table walks?</a:t>
            </a:r>
          </a:p>
          <a:p>
            <a:endParaRPr lang="en-US" dirty="0"/>
          </a:p>
        </p:txBody>
      </p:sp>
      <p:pic>
        <p:nvPicPr>
          <p:cNvPr id="3" name="Graphic 2" descr="Research">
            <a:extLst>
              <a:ext uri="{FF2B5EF4-FFF2-40B4-BE49-F238E27FC236}">
                <a16:creationId xmlns:a16="http://schemas.microsoft.com/office/drawing/2014/main" id="{DC83D8AB-FE04-4C27-A13C-2EC8EA4FD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1376" y="2350945"/>
            <a:ext cx="2156108" cy="21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A7AFB3-C047-4BBF-94D3-6AF13092F5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Distribution of page table entries</a:t>
            </a:r>
          </a:p>
          <a:p>
            <a:pPr lvl="1"/>
            <a:r>
              <a:rPr lang="en-US" dirty="0"/>
              <a:t>Local NUMA Node</a:t>
            </a:r>
          </a:p>
          <a:p>
            <a:pPr lvl="1"/>
            <a:r>
              <a:rPr lang="en-US" dirty="0"/>
              <a:t>Remote NUMA Node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A35E83-2DC9-47A3-A574-5BA90946DD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Multi-Threaded Scenario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4D1A5-7C5E-4684-A2D2-7C44EE57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Study: Page Table Walks and NUMA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3BA032-1F1A-4A05-8BB5-711EE728B53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How often is the page table remote and what’s the resulting slowdown?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3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8449B4-3962-4C5A-BD1B-057EA082C59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Remote Memory Accesses are Inevitable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572F6-CFB1-C348-BB4D-15969265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Threads – One Page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B69C8-A503-B943-9ACE-ACA8E02124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213" y="7351713"/>
            <a:ext cx="2741612" cy="365125"/>
          </a:xfrm>
        </p:spPr>
        <p:txBody>
          <a:bodyPr/>
          <a:lstStyle/>
          <a:p>
            <a:fld id="{5E2268F3-566C-E64A-9E27-68094F07A1D3}" type="slidenum">
              <a:rPr lang="en-US" smtClean="0"/>
              <a:t>9</a:t>
            </a:fld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037D4C6-F031-A04E-8F6F-9B8FDCFD36B3}"/>
              </a:ext>
            </a:extLst>
          </p:cNvPr>
          <p:cNvSpPr/>
          <p:nvPr/>
        </p:nvSpPr>
        <p:spPr>
          <a:xfrm>
            <a:off x="5762611" y="1441764"/>
            <a:ext cx="5264894" cy="1148237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399" dirty="0">
                <a:solidFill>
                  <a:schemeClr val="tx1"/>
                </a:solidFill>
              </a:rPr>
              <a:t>Majority of TLB misses require remote memory accesses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B221CFFB-0468-374B-8EB5-620EEA642A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129302"/>
              </p:ext>
            </p:extLst>
          </p:nvPr>
        </p:nvGraphicFramePr>
        <p:xfrm>
          <a:off x="5776690" y="2508706"/>
          <a:ext cx="5205274" cy="388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7402ADE9-18F7-7F42-9643-AB23BF7EA571}"/>
              </a:ext>
            </a:extLst>
          </p:cNvPr>
          <p:cNvSpPr txBox="1"/>
          <p:nvPr/>
        </p:nvSpPr>
        <p:spPr>
          <a:xfrm>
            <a:off x="7250132" y="6209280"/>
            <a:ext cx="347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on Linux v4.17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14C800-75C0-4F03-BAF9-2912F3FE96DE}"/>
              </a:ext>
            </a:extLst>
          </p:cNvPr>
          <p:cNvGrpSpPr/>
          <p:nvPr/>
        </p:nvGrpSpPr>
        <p:grpSpPr>
          <a:xfrm>
            <a:off x="1006282" y="2106365"/>
            <a:ext cx="3234795" cy="3120081"/>
            <a:chOff x="724016" y="1904577"/>
            <a:chExt cx="3234795" cy="312008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573EC02-A4C4-4D16-BAA4-84516BE24252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F2BF984-82C2-4D9C-A826-78FDF2DC1227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07B789C-4578-4E94-A825-A3D291EAF703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0DE4E7-D423-4A80-BC46-7DAF89623792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3559F51-A8B8-4AA8-9227-CEE883D5E1BB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64B1AE7-86E8-4B90-BE59-D974CD1ABC81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06C8402-B33D-4334-A208-04B4C48BE703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5808738-403A-44FF-ABFE-67F520DB6F7E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9C7E607-006B-4816-AF31-473280819E6A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0BE2814-DA1B-4364-8EBF-0FC30A2B6FF1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917F3CB-1BF4-43A1-89D5-A37CE886D9BD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1D214A0-C2EB-43B9-838F-56E9958E6673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B118E81-B574-47B3-A8AD-70B7194BFC03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93E95B2-8E55-4A8D-B8D2-170BBDA1520E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62A2C24-5A92-401A-997F-207C4592B17F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2C2A904-03EF-4DA6-AD57-F0D960C46974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solidFill>
                      <a:schemeClr val="bg1"/>
                    </a:solidFill>
                  </a:rPr>
                  <a:t>128 GB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1CB94A6-9A2A-4A0E-9CE2-122A9A6558C6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Xeon E7 v3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94DBAB9-264B-40F9-B77E-B6F65565C497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128 GB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BF91321-8686-4247-B05E-7B8385CC28AB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Xeon E7 v3</a:t>
              </a:r>
            </a:p>
          </p:txBody>
        </p:sp>
      </p:grpSp>
      <p:sp>
        <p:nvSpPr>
          <p:cNvPr id="25" name="Rectangle: Rounded Corners 26">
            <a:extLst>
              <a:ext uri="{FF2B5EF4-FFF2-40B4-BE49-F238E27FC236}">
                <a16:creationId xmlns:a16="http://schemas.microsoft.com/office/drawing/2014/main" id="{EC7985C2-92EC-1844-AE18-9946F1FE5781}"/>
              </a:ext>
            </a:extLst>
          </p:cNvPr>
          <p:cNvSpPr/>
          <p:nvPr/>
        </p:nvSpPr>
        <p:spPr>
          <a:xfrm>
            <a:off x="2773426" y="1743894"/>
            <a:ext cx="474926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L4</a:t>
            </a:r>
          </a:p>
        </p:txBody>
      </p:sp>
      <p:sp>
        <p:nvSpPr>
          <p:cNvPr id="26" name="Rectangle: Rounded Corners 27">
            <a:extLst>
              <a:ext uri="{FF2B5EF4-FFF2-40B4-BE49-F238E27FC236}">
                <a16:creationId xmlns:a16="http://schemas.microsoft.com/office/drawing/2014/main" id="{FCB53D1E-959B-904F-8742-A45EC1C76054}"/>
              </a:ext>
            </a:extLst>
          </p:cNvPr>
          <p:cNvSpPr/>
          <p:nvPr/>
        </p:nvSpPr>
        <p:spPr>
          <a:xfrm>
            <a:off x="1664196" y="1743894"/>
            <a:ext cx="474926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L3</a:t>
            </a:r>
          </a:p>
        </p:txBody>
      </p:sp>
      <p:sp>
        <p:nvSpPr>
          <p:cNvPr id="27" name="Rectangle: Rounded Corners 28">
            <a:extLst>
              <a:ext uri="{FF2B5EF4-FFF2-40B4-BE49-F238E27FC236}">
                <a16:creationId xmlns:a16="http://schemas.microsoft.com/office/drawing/2014/main" id="{732BA6FA-2BBD-8844-BA57-926DE4D0EC0A}"/>
              </a:ext>
            </a:extLst>
          </p:cNvPr>
          <p:cNvSpPr/>
          <p:nvPr/>
        </p:nvSpPr>
        <p:spPr>
          <a:xfrm>
            <a:off x="909193" y="5100825"/>
            <a:ext cx="474926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L2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63757F76-E574-4C47-9DC3-D63DEDB5C92A}"/>
              </a:ext>
            </a:extLst>
          </p:cNvPr>
          <p:cNvSpPr/>
          <p:nvPr/>
        </p:nvSpPr>
        <p:spPr>
          <a:xfrm>
            <a:off x="3901968" y="4894798"/>
            <a:ext cx="474926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L1</a:t>
            </a:r>
          </a:p>
        </p:txBody>
      </p:sp>
      <p:sp>
        <p:nvSpPr>
          <p:cNvPr id="29" name="Rectangle: Rounded Corners 30">
            <a:extLst>
              <a:ext uri="{FF2B5EF4-FFF2-40B4-BE49-F238E27FC236}">
                <a16:creationId xmlns:a16="http://schemas.microsoft.com/office/drawing/2014/main" id="{D6424FF0-52FE-0F4F-B1B9-6349EC44A7E1}"/>
              </a:ext>
            </a:extLst>
          </p:cNvPr>
          <p:cNvSpPr/>
          <p:nvPr/>
        </p:nvSpPr>
        <p:spPr>
          <a:xfrm>
            <a:off x="3295342" y="4894798"/>
            <a:ext cx="474926" cy="534108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D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85AF86C-004B-4640-86F4-9ABFEE4DB3C8}"/>
              </a:ext>
            </a:extLst>
          </p:cNvPr>
          <p:cNvGrpSpPr/>
          <p:nvPr/>
        </p:nvGrpSpPr>
        <p:grpSpPr>
          <a:xfrm>
            <a:off x="1116427" y="2762722"/>
            <a:ext cx="1247187" cy="505042"/>
            <a:chOff x="3154401" y="2479288"/>
            <a:chExt cx="1247187" cy="505042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AAC4B3-4C2C-408B-92C9-4FE8E55A8422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84" name="Picture 49">
              <a:extLst>
                <a:ext uri="{FF2B5EF4-FFF2-40B4-BE49-F238E27FC236}">
                  <a16:creationId xmlns:a16="http://schemas.microsoft.com/office/drawing/2014/main" id="{54B96F8C-42D8-411D-B7B8-3AC738E95E63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50">
              <a:extLst>
                <a:ext uri="{FF2B5EF4-FFF2-40B4-BE49-F238E27FC236}">
                  <a16:creationId xmlns:a16="http://schemas.microsoft.com/office/drawing/2014/main" id="{4DB83CEA-FEA3-4BA1-B53C-6F6E2E350C9B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86" name="CustomShape 22">
              <a:extLst>
                <a:ext uri="{FF2B5EF4-FFF2-40B4-BE49-F238E27FC236}">
                  <a16:creationId xmlns:a16="http://schemas.microsoft.com/office/drawing/2014/main" id="{440637B1-9D13-4FAA-B175-DA88EE007CE0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bg1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4450F2-2D9F-4353-87AF-B451E5FBB6AD}"/>
              </a:ext>
            </a:extLst>
          </p:cNvPr>
          <p:cNvGrpSpPr/>
          <p:nvPr/>
        </p:nvGrpSpPr>
        <p:grpSpPr>
          <a:xfrm>
            <a:off x="1059980" y="4097326"/>
            <a:ext cx="1247187" cy="505042"/>
            <a:chOff x="3154401" y="2479288"/>
            <a:chExt cx="1247187" cy="505042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5946AF98-40BE-4123-A8D7-633CEDF7B8D5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99" name="Picture 49">
              <a:extLst>
                <a:ext uri="{FF2B5EF4-FFF2-40B4-BE49-F238E27FC236}">
                  <a16:creationId xmlns:a16="http://schemas.microsoft.com/office/drawing/2014/main" id="{B266CAEA-D888-4359-97A9-DF31EFDA5207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50">
              <a:extLst>
                <a:ext uri="{FF2B5EF4-FFF2-40B4-BE49-F238E27FC236}">
                  <a16:creationId xmlns:a16="http://schemas.microsoft.com/office/drawing/2014/main" id="{C464B92C-E81A-4784-8A5A-72BF0522CDC7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" name="CustomShape 22">
              <a:extLst>
                <a:ext uri="{FF2B5EF4-FFF2-40B4-BE49-F238E27FC236}">
                  <a16:creationId xmlns:a16="http://schemas.microsoft.com/office/drawing/2014/main" id="{54CF826A-D859-4565-9E68-36518D77C667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bg1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1815724-85FB-4809-AE79-0F733215F617}"/>
              </a:ext>
            </a:extLst>
          </p:cNvPr>
          <p:cNvGrpSpPr/>
          <p:nvPr/>
        </p:nvGrpSpPr>
        <p:grpSpPr>
          <a:xfrm>
            <a:off x="2909212" y="4086108"/>
            <a:ext cx="1247187" cy="505042"/>
            <a:chOff x="3154401" y="2479288"/>
            <a:chExt cx="1247187" cy="505042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50D29F6B-A7E4-41F2-AFDA-FADF6036BA47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04" name="Picture 49">
              <a:extLst>
                <a:ext uri="{FF2B5EF4-FFF2-40B4-BE49-F238E27FC236}">
                  <a16:creationId xmlns:a16="http://schemas.microsoft.com/office/drawing/2014/main" id="{0FC91302-9A57-4FB1-9525-E4C2EACE423A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50">
              <a:extLst>
                <a:ext uri="{FF2B5EF4-FFF2-40B4-BE49-F238E27FC236}">
                  <a16:creationId xmlns:a16="http://schemas.microsoft.com/office/drawing/2014/main" id="{9D4FA5F6-D559-451A-9344-ABA348BCB080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6" name="CustomShape 22">
              <a:extLst>
                <a:ext uri="{FF2B5EF4-FFF2-40B4-BE49-F238E27FC236}">
                  <a16:creationId xmlns:a16="http://schemas.microsoft.com/office/drawing/2014/main" id="{C2A6AEE0-2868-4B2A-8E90-512537A18DCA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bg1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D421E68-C69C-49F7-AC9D-BE7EB0EABC79}"/>
              </a:ext>
            </a:extLst>
          </p:cNvPr>
          <p:cNvGrpSpPr/>
          <p:nvPr/>
        </p:nvGrpSpPr>
        <p:grpSpPr>
          <a:xfrm>
            <a:off x="2941899" y="2770178"/>
            <a:ext cx="1247187" cy="505042"/>
            <a:chOff x="3154401" y="2479288"/>
            <a:chExt cx="1247187" cy="505042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C227462A-F027-490E-88AD-860B4F0AF743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09" name="Picture 49">
              <a:extLst>
                <a:ext uri="{FF2B5EF4-FFF2-40B4-BE49-F238E27FC236}">
                  <a16:creationId xmlns:a16="http://schemas.microsoft.com/office/drawing/2014/main" id="{6C41C249-DFE0-4B49-A480-DE9B45189A28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50">
              <a:extLst>
                <a:ext uri="{FF2B5EF4-FFF2-40B4-BE49-F238E27FC236}">
                  <a16:creationId xmlns:a16="http://schemas.microsoft.com/office/drawing/2014/main" id="{3340F701-1088-43EB-99B0-A2676BC18722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1" name="CustomShape 22">
              <a:extLst>
                <a:ext uri="{FF2B5EF4-FFF2-40B4-BE49-F238E27FC236}">
                  <a16:creationId xmlns:a16="http://schemas.microsoft.com/office/drawing/2014/main" id="{620D8C61-4C67-478F-9D99-F2C14FA69EFE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bg1"/>
                  </a:solidFill>
                  <a:latin typeface="Calibri"/>
                </a:rPr>
                <a:t>Process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280DFB3-13CF-4EF0-B785-12384E843551}"/>
              </a:ext>
            </a:extLst>
          </p:cNvPr>
          <p:cNvGrpSpPr/>
          <p:nvPr/>
        </p:nvGrpSpPr>
        <p:grpSpPr>
          <a:xfrm>
            <a:off x="2921057" y="4086979"/>
            <a:ext cx="1247187" cy="505042"/>
            <a:chOff x="3154401" y="2479288"/>
            <a:chExt cx="1247187" cy="505042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FC7DCCF3-C44A-4836-91A1-7695114B61CF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94" name="Picture 49">
              <a:extLst>
                <a:ext uri="{FF2B5EF4-FFF2-40B4-BE49-F238E27FC236}">
                  <a16:creationId xmlns:a16="http://schemas.microsoft.com/office/drawing/2014/main" id="{D5AD9226-1453-4777-BCB9-9B0ED54E2390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50">
              <a:extLst>
                <a:ext uri="{FF2B5EF4-FFF2-40B4-BE49-F238E27FC236}">
                  <a16:creationId xmlns:a16="http://schemas.microsoft.com/office/drawing/2014/main" id="{0F9E3EC3-BD77-4A28-B2BE-706D710E2EA0}"/>
                </a:ext>
              </a:extLst>
            </p:cNvPr>
            <p:cNvPicPr/>
            <p:nvPr/>
          </p:nvPicPr>
          <p:blipFill>
            <a:blip r:embed="rId4">
              <a:lum bright="70000" contrast="-70000"/>
            </a:blip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96" name="CustomShape 22">
              <a:extLst>
                <a:ext uri="{FF2B5EF4-FFF2-40B4-BE49-F238E27FC236}">
                  <a16:creationId xmlns:a16="http://schemas.microsoft.com/office/drawing/2014/main" id="{4E643C28-028D-4F88-AF31-FD3800A4F0ED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977" tIns="44988" rIns="89977" bIns="44988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chemeClr val="tx2"/>
                  </a:solidFill>
                  <a:latin typeface="Calibri"/>
                </a:rPr>
                <a:t>Process</a:t>
              </a:r>
            </a:p>
          </p:txBody>
        </p:sp>
      </p:grpSp>
      <p:sp>
        <p:nvSpPr>
          <p:cNvPr id="77" name="Rectangle: Rounded Corners 28">
            <a:extLst>
              <a:ext uri="{FF2B5EF4-FFF2-40B4-BE49-F238E27FC236}">
                <a16:creationId xmlns:a16="http://schemas.microsoft.com/office/drawing/2014/main" id="{722BCC31-F0B3-42B3-A23E-4A1BE5177989}"/>
              </a:ext>
            </a:extLst>
          </p:cNvPr>
          <p:cNvSpPr/>
          <p:nvPr/>
        </p:nvSpPr>
        <p:spPr>
          <a:xfrm>
            <a:off x="8558862" y="228085"/>
            <a:ext cx="3435431" cy="5341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More workloads in the paper</a:t>
            </a:r>
          </a:p>
        </p:txBody>
      </p:sp>
    </p:spTree>
    <p:extLst>
      <p:ext uri="{BB962C8B-B14F-4D97-AF65-F5344CB8AC3E}">
        <p14:creationId xmlns:p14="http://schemas.microsoft.com/office/powerpoint/2010/main" val="13775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Graphic spid="50" grpId="0">
        <p:bldAsOne/>
      </p:bldGraphic>
      <p:bldP spid="51" grpId="0"/>
      <p:bldP spid="25" grpId="0" animBg="1"/>
      <p:bldP spid="26" grpId="0" animBg="1"/>
      <p:bldP spid="27" grpId="0" animBg="1"/>
      <p:bldP spid="28" grpId="0" animBg="1"/>
      <p:bldP spid="29" grpId="0" animBg="1"/>
      <p:bldP spid="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VMware_dark_16x9">
  <a:themeElements>
    <a:clrScheme name="Custom 12">
      <a:dk1>
        <a:srgbClr val="F2F2F2"/>
      </a:dk1>
      <a:lt1>
        <a:srgbClr val="002142"/>
      </a:lt1>
      <a:dk2>
        <a:srgbClr val="FFFFFF"/>
      </a:dk2>
      <a:lt2>
        <a:srgbClr val="717074"/>
      </a:lt2>
      <a:accent1>
        <a:srgbClr val="0091DA"/>
      </a:accent1>
      <a:accent2>
        <a:srgbClr val="1A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387C2C"/>
      </a:accent6>
      <a:hlink>
        <a:srgbClr val="006990"/>
      </a:hlink>
      <a:folHlink>
        <a:srgbClr val="006990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600"/>
          </a:spcAft>
          <a:defRPr sz="1200" smtClean="0"/>
        </a:defPPr>
      </a:lstStyle>
    </a:txDef>
  </a:objectDefaults>
  <a:extraClrSchemeLst/>
  <a:custClrLst>
    <a:custClr name="Orange">
      <a:srgbClr val="F8981D"/>
    </a:custClr>
    <a:custClr name="Red">
      <a:srgbClr val="820024"/>
    </a:custClr>
  </a:custClrLst>
  <a:extLst>
    <a:ext uri="{05A4C25C-085E-4340-85A3-A5531E510DB2}">
      <thm15:themeFamily xmlns:thm15="http://schemas.microsoft.com/office/thememl/2012/main" name="VMWR_CorpTempRefresh_Light_07_21_hr.potx" id="{05DAF37D-AD21-46CA-8327-AA29D585B2C3}" vid="{AA349161-A6C3-488A-A8B7-7A2D5F49158C}"/>
    </a:ext>
  </a:extLst>
</a:theme>
</file>

<file path=ppt/theme/theme2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9055110-D0DD-F644-B417-8114ED841738}">
  <we:reference id="c6940b2e-18bf-4dbb-ac94-a357e8fe909d" version="2.0.0.0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VMWR_CorpTempRefresh_Light_07_22_MP</Template>
  <TotalTime>0</TotalTime>
  <Words>1396</Words>
  <Application>Microsoft Macintosh PowerPoint</Application>
  <PresentationFormat>Custom</PresentationFormat>
  <Paragraphs>468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Camphor Std</vt:lpstr>
      <vt:lpstr>Consolas</vt:lpstr>
      <vt:lpstr>Courier New</vt:lpstr>
      <vt:lpstr>Droid Sans Mono</vt:lpstr>
      <vt:lpstr>Metropolis</vt:lpstr>
      <vt:lpstr>Metropolis Light</vt:lpstr>
      <vt:lpstr>Open Sans</vt:lpstr>
      <vt:lpstr>VMware_dark_16x9</vt:lpstr>
      <vt:lpstr>Mitosis - Transparently Self-Replicating Page-Tables for Large-Memory Machines</vt:lpstr>
      <vt:lpstr>Mitosis: Mitigate NUMA Effects on Page Table Walks</vt:lpstr>
      <vt:lpstr>NUMA Effects on Large Multi-Socket Machines</vt:lpstr>
      <vt:lpstr>Handling NUMA Effects on Data Pages</vt:lpstr>
      <vt:lpstr>Every Memory Access Requires Virtual-to-Physical Translation </vt:lpstr>
      <vt:lpstr>Translation Lookaside Buffer</vt:lpstr>
      <vt:lpstr>PowerPoint Presentation</vt:lpstr>
      <vt:lpstr>Study: Page Table Walks and NUMA</vt:lpstr>
      <vt:lpstr>Many Threads – One Page Table</vt:lpstr>
      <vt:lpstr>Study: Page Table Walks and NUMA</vt:lpstr>
      <vt:lpstr>Remote Page Walk Slow Down</vt:lpstr>
      <vt:lpstr>Study: Page Table Walks and NUMA</vt:lpstr>
      <vt:lpstr>Mitosis: Transparent Replication and Migration for Page-Tables</vt:lpstr>
      <vt:lpstr>Mitosis: Keep Page Tables Local using Replication and Migration. </vt:lpstr>
      <vt:lpstr>Mechanism: Replication of Page Tables</vt:lpstr>
      <vt:lpstr>Allocation of Page-Table Replicas</vt:lpstr>
      <vt:lpstr>Consistent Updates to Page-Table Replicas </vt:lpstr>
      <vt:lpstr>Utilizing Page Table Replicas </vt:lpstr>
      <vt:lpstr>PV-Ops: Paravirtualization Operations in the Linux Kernel</vt:lpstr>
      <vt:lpstr>Consistency: Dealing with Access and Dirty Bits</vt:lpstr>
      <vt:lpstr>Mitosis Policy Settings</vt:lpstr>
      <vt:lpstr>PowerPoint Presentation</vt:lpstr>
      <vt:lpstr>Evaluation: Multi-Threaded Scenario with Mitosis</vt:lpstr>
      <vt:lpstr>Evaluation: Workload-Migration Scenario with Mitosis</vt:lpstr>
      <vt:lpstr>Replica Maintenance Overhead</vt:lpstr>
      <vt:lpstr>Mitosis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Mitosis  Transparent Self-Replicating Page Tables</dc:title>
  <dc:creator/>
  <cp:lastModifiedBy/>
  <cp:revision>171</cp:revision>
  <dcterms:created xsi:type="dcterms:W3CDTF">2018-01-16T21:43:38Z</dcterms:created>
  <dcterms:modified xsi:type="dcterms:W3CDTF">2020-05-12T18:19:29Z</dcterms:modified>
</cp:coreProperties>
</file>